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454" r:id="rId2"/>
    <p:sldId id="510" r:id="rId3"/>
    <p:sldId id="485" r:id="rId4"/>
    <p:sldId id="346" r:id="rId5"/>
    <p:sldId id="503" r:id="rId6"/>
    <p:sldId id="511" r:id="rId7"/>
    <p:sldId id="512" r:id="rId8"/>
    <p:sldId id="513" r:id="rId9"/>
    <p:sldId id="514" r:id="rId10"/>
    <p:sldId id="515" r:id="rId11"/>
    <p:sldId id="504" r:id="rId12"/>
    <p:sldId id="517" r:id="rId13"/>
    <p:sldId id="518" r:id="rId14"/>
    <p:sldId id="508" r:id="rId15"/>
    <p:sldId id="519" r:id="rId16"/>
    <p:sldId id="520" r:id="rId17"/>
    <p:sldId id="526" r:id="rId18"/>
    <p:sldId id="522" r:id="rId19"/>
    <p:sldId id="287" r:id="rId20"/>
    <p:sldId id="505" r:id="rId21"/>
    <p:sldId id="524" r:id="rId22"/>
    <p:sldId id="525" r:id="rId23"/>
    <p:sldId id="509" r:id="rId24"/>
    <p:sldId id="527" r:id="rId25"/>
    <p:sldId id="528" r:id="rId26"/>
    <p:sldId id="529" r:id="rId27"/>
    <p:sldId id="530" r:id="rId28"/>
  </p:sldIdLst>
  <p:sldSz cx="9144000" cy="5143500" type="screen16x9"/>
  <p:notesSz cx="6858000" cy="9144000"/>
  <p:custDataLst>
    <p:tags r:id="rId30"/>
  </p:custDataLst>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3DC8E3E3-9D3D-4922-930E-824DB4B07A26}">
          <p14:sldIdLst>
            <p14:sldId id="454"/>
          </p14:sldIdLst>
        </p14:section>
        <p14:section name="Lesson 1" id="{7AE30215-172A-4CEF-B516-6252747B71E4}">
          <p14:sldIdLst>
            <p14:sldId id="510"/>
            <p14:sldId id="485"/>
            <p14:sldId id="346"/>
            <p14:sldId id="503"/>
            <p14:sldId id="511"/>
            <p14:sldId id="512"/>
            <p14:sldId id="513"/>
            <p14:sldId id="514"/>
            <p14:sldId id="515"/>
            <p14:sldId id="504"/>
            <p14:sldId id="517"/>
            <p14:sldId id="518"/>
            <p14:sldId id="508"/>
            <p14:sldId id="519"/>
            <p14:sldId id="520"/>
            <p14:sldId id="526"/>
            <p14:sldId id="522"/>
            <p14:sldId id="287"/>
            <p14:sldId id="505"/>
            <p14:sldId id="524"/>
            <p14:sldId id="525"/>
            <p14:sldId id="509"/>
            <p14:sldId id="527"/>
            <p14:sldId id="528"/>
            <p14:sldId id="529"/>
            <p14:sldId id="530"/>
          </p14:sldIdLst>
        </p14:section>
      </p14:sectionLst>
    </p:ext>
    <p:ext uri="{EFAFB233-063F-42B5-8137-9DF3F51BA10A}">
      <p15:sldGuideLst xmlns:p15="http://schemas.microsoft.com/office/powerpoint/2012/main">
        <p15:guide id="1" orient="horz" pos="2142" userDrawn="1">
          <p15:clr>
            <a:srgbClr val="A4A3A4"/>
          </p15:clr>
        </p15:guide>
        <p15:guide id="2" pos="3840" userDrawn="1">
          <p15:clr>
            <a:srgbClr val="A4A3A4"/>
          </p15:clr>
        </p15:guide>
        <p15:guide id="3" orient="horz" pos="1008" userDrawn="1">
          <p15:clr>
            <a:srgbClr val="A4A3A4"/>
          </p15:clr>
        </p15:guide>
        <p15:guide id="4"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lentina Frigerio" initials="VF" lastIdx="1" clrIdx="0">
    <p:extLst>
      <p:ext uri="{19B8F6BF-5375-455C-9EA6-DF929625EA0E}">
        <p15:presenceInfo xmlns:p15="http://schemas.microsoft.com/office/powerpoint/2012/main" userId="b87eb550206a46e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3300"/>
    <a:srgbClr val="0000FF"/>
    <a:srgbClr val="E5E7E7"/>
    <a:srgbClr val="421E06"/>
    <a:srgbClr val="0033CC"/>
    <a:srgbClr val="FB2805"/>
    <a:srgbClr val="99CC00"/>
    <a:srgbClr val="800000"/>
    <a:srgbClr val="BBC0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Stile chi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32" autoAdjust="0"/>
    <p:restoredTop sz="75573" autoAdjust="0"/>
  </p:normalViewPr>
  <p:slideViewPr>
    <p:cSldViewPr snapToGrid="0" showGuides="1">
      <p:cViewPr varScale="1">
        <p:scale>
          <a:sx n="69" d="100"/>
          <a:sy n="69" d="100"/>
        </p:scale>
        <p:origin x="1236" y="48"/>
      </p:cViewPr>
      <p:guideLst>
        <p:guide orient="horz" pos="2142"/>
        <p:guide pos="3840"/>
        <p:guide orient="horz" pos="1008"/>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pPr/>
              <a:t>1/20/2020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pPr/>
              <a:t>‹N›</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5037217-9793-4C9A-AF1C-443ACF2A3F9E}" type="slidenum">
              <a:rPr lang="en-US" smtClean="0"/>
              <a:pPr/>
              <a:t>1</a:t>
            </a:fld>
            <a:endParaRPr lang="en-US"/>
          </a:p>
        </p:txBody>
      </p:sp>
    </p:spTree>
    <p:extLst>
      <p:ext uri="{BB962C8B-B14F-4D97-AF65-F5344CB8AC3E}">
        <p14:creationId xmlns:p14="http://schemas.microsoft.com/office/powerpoint/2010/main" val="1547034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dirty="0" smtClean="0"/>
              <a:t>AUDIO</a:t>
            </a:r>
          </a:p>
          <a:p>
            <a:pPr marL="228600" indent="-228600">
              <a:buFont typeface="+mj-lt"/>
              <a:buAutoNum type="arabicPeriod"/>
            </a:pPr>
            <a:r>
              <a:rPr lang="it-IT" altLang="it-IT" b="0" dirty="0" smtClean="0"/>
              <a:t>Vediamo quali sono le informazioni da raccogliere sui clienti.</a:t>
            </a:r>
          </a:p>
          <a:p>
            <a:pPr marL="228600" indent="-228600">
              <a:lnSpc>
                <a:spcPts val="2000"/>
              </a:lnSpc>
              <a:buFont typeface="+mj-lt"/>
              <a:buAutoNum type="arabicPeriod"/>
              <a:defRPr/>
            </a:pPr>
            <a:r>
              <a:rPr lang="it-IT" altLang="it-IT" b="0" dirty="0" smtClean="0">
                <a:latin typeface="Gisha" panose="020B0502040204020203" pitchFamily="34" charset="-79"/>
                <a:cs typeface="Gisha" panose="020B0502040204020203" pitchFamily="34" charset="-79"/>
              </a:rPr>
              <a:t>Gli intermediari «dovrebbero determinare la portata delle informazioni da raccogliere sui clienti alla luce di tutte le caratteristiche dei servizi di consulenza in materia di investimenti o di gestione di portafogli prestati».</a:t>
            </a:r>
            <a:r>
              <a:rPr lang="it-IT" altLang="it-IT" b="0" baseline="0" dirty="0" smtClean="0">
                <a:latin typeface="Gisha" panose="020B0502040204020203" pitchFamily="34" charset="-79"/>
                <a:cs typeface="Gisha" panose="020B0502040204020203" pitchFamily="34" charset="-79"/>
              </a:rPr>
              <a:t> </a:t>
            </a:r>
            <a:r>
              <a:rPr lang="it-IT" altLang="it-IT" b="0" dirty="0" smtClean="0">
                <a:latin typeface="Gisha" panose="020B0502040204020203" pitchFamily="34" charset="-79"/>
                <a:cs typeface="Gisha" panose="020B0502040204020203" pitchFamily="34" charset="-79"/>
              </a:rPr>
              <a:t>(ESMA, Orientamento generale 4, par. 29)</a:t>
            </a:r>
          </a:p>
          <a:p>
            <a:pPr marL="228600" indent="-228600">
              <a:lnSpc>
                <a:spcPts val="2000"/>
              </a:lnSpc>
              <a:buFont typeface="+mj-lt"/>
              <a:buAutoNum type="arabicPeriod"/>
              <a:defRPr/>
            </a:pPr>
            <a:r>
              <a:rPr lang="it-IT" altLang="it-IT" b="0" dirty="0" smtClean="0">
                <a:latin typeface="Gisha" panose="020B0502040204020203" pitchFamily="34" charset="-79"/>
                <a:cs typeface="Gisha" panose="020B0502040204020203" pitchFamily="34" charset="-79"/>
              </a:rPr>
              <a:t>Prima di prestare i servizi di consulenza in materia di investimenti o di gestione di portafogli, gli intermediari devono sempre raccogliere le «informazioni necessarie» sulle conoscenze e le esperienze del cliente, sulla sua situazione finanziaria e sui suoi obiettivi di investimento.</a:t>
            </a:r>
            <a:r>
              <a:rPr lang="it-IT" altLang="it-IT" b="0" baseline="0" dirty="0" smtClean="0">
                <a:latin typeface="Gisha" panose="020B0502040204020203" pitchFamily="34" charset="-79"/>
                <a:cs typeface="Gisha" panose="020B0502040204020203" pitchFamily="34" charset="-79"/>
              </a:rPr>
              <a:t> </a:t>
            </a:r>
            <a:r>
              <a:rPr lang="it-IT" altLang="it-IT" b="0" dirty="0" smtClean="0">
                <a:latin typeface="Gisha" panose="020B0502040204020203" pitchFamily="34" charset="-79"/>
                <a:cs typeface="Gisha" panose="020B0502040204020203" pitchFamily="34" charset="-79"/>
              </a:rPr>
              <a:t>(ESMA, Orientamento generale 4, par. 30)</a:t>
            </a:r>
          </a:p>
          <a:p>
            <a:pPr marL="228600" indent="-228600">
              <a:buFont typeface="+mj-lt"/>
              <a:buAutoNum type="arabicPeriod"/>
            </a:pPr>
            <a:endParaRPr lang="it-IT" altLang="it-IT"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10</a:t>
            </a:fld>
            <a:endParaRPr lang="en-US"/>
          </a:p>
        </p:txBody>
      </p:sp>
    </p:spTree>
    <p:extLst>
      <p:ext uri="{BB962C8B-B14F-4D97-AF65-F5344CB8AC3E}">
        <p14:creationId xmlns:p14="http://schemas.microsoft.com/office/powerpoint/2010/main" val="2685271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sz="900" b="0" dirty="0" smtClean="0"/>
              <a:t>AUDIO</a:t>
            </a:r>
          </a:p>
          <a:p>
            <a:pPr>
              <a:lnSpc>
                <a:spcPts val="2000"/>
              </a:lnSpc>
              <a:spcAft>
                <a:spcPts val="600"/>
              </a:spcAft>
              <a:defRPr/>
            </a:pPr>
            <a:r>
              <a:rPr lang="it-IT" altLang="it-IT" dirty="0" smtClean="0">
                <a:latin typeface="Gisha" panose="020B0502040204020203" pitchFamily="34" charset="-79"/>
                <a:cs typeface="Gisha" panose="020B0502040204020203" pitchFamily="34" charset="-79"/>
              </a:rPr>
              <a:t>2.6 Nel determinare quali informazioni sono «necessarie» e pertinenti, gli intermediari dovrebbero valutare, in relazione alle conoscenze e alle esperienze del cliente, alla sua situazione finanziaria e ai suoi obiettivi di investimento:</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il tipo di strumento finanziario o di operazione che l’intermediario  può raccomandare o acquistare (compresi la complessità e il livello di rischio);</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la natura e la portata del servizio che l’impresa può fornire;</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la natura, le esigenze e le caratteristiche del cliente.</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(ESMA, Orientamento generale 4, par. 31)</a:t>
            </a:r>
          </a:p>
          <a:p>
            <a:endParaRPr lang="it-IT" altLang="it-IT" sz="900"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11</a:t>
            </a:fld>
            <a:endParaRPr lang="en-US"/>
          </a:p>
        </p:txBody>
      </p:sp>
    </p:spTree>
    <p:extLst>
      <p:ext uri="{BB962C8B-B14F-4D97-AF65-F5344CB8AC3E}">
        <p14:creationId xmlns:p14="http://schemas.microsoft.com/office/powerpoint/2010/main" val="3316763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AUDIO</a:t>
            </a:r>
          </a:p>
          <a:p>
            <a:pPr marL="228600" indent="-228600">
              <a:buFont typeface="+mj-lt"/>
              <a:buAutoNum type="arabicPeriod"/>
            </a:pPr>
            <a:r>
              <a:rPr lang="it-IT" altLang="it-IT" sz="900" b="0" dirty="0" smtClean="0">
                <a:solidFill>
                  <a:schemeClr val="bg1"/>
                </a:solidFill>
                <a:latin typeface="Gisha" panose="020B0502040204020203" pitchFamily="34" charset="-79"/>
                <a:cs typeface="Gisha" panose="020B0502040204020203" pitchFamily="34" charset="-79"/>
              </a:rPr>
              <a:t>Gli strumenti finanziari complessi e/o rischiosi</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b="0" dirty="0" smtClean="0">
                <a:latin typeface="Gisha" panose="020B0502040204020203" pitchFamily="34" charset="-79"/>
                <a:cs typeface="Gisha" panose="020B0502040204020203" pitchFamily="34" charset="-79"/>
              </a:rPr>
              <a:t>Nel fornire l'accesso a strumenti finanziari complessi e/o rischiosi, gli intermediari dovrebbero valutare la necessità di raccogliere informazioni più approfondite sul cliente rispetto a quelle che raccoglierebbero in caso di strumenti meno complessi o rischiosi.</a:t>
            </a:r>
          </a:p>
          <a:p>
            <a:pPr marL="228600" indent="-228600">
              <a:spcAft>
                <a:spcPts val="600"/>
              </a:spcAft>
              <a:buFont typeface="+mj-lt"/>
              <a:buAutoNum type="arabicPeriod"/>
              <a:defRPr/>
            </a:pPr>
            <a:r>
              <a:rPr lang="it-IT" altLang="it-IT" b="0" dirty="0" smtClean="0">
                <a:latin typeface="Gisha" panose="020B0502040204020203" pitchFamily="34" charset="-79"/>
                <a:cs typeface="Gisha" panose="020B0502040204020203" pitchFamily="34" charset="-79"/>
              </a:rPr>
              <a:t>In tal modo, gli intermediari possono valutare la capacità del cliente di comprendere e sostenere finanziariamente i rischi connessi a tali strumenti.</a:t>
            </a:r>
          </a:p>
          <a:p>
            <a:pPr marL="228600" indent="-228600">
              <a:spcAft>
                <a:spcPts val="600"/>
              </a:spcAft>
              <a:buFont typeface="+mj-lt"/>
              <a:buAutoNum type="arabicPeriod"/>
              <a:defRPr/>
            </a:pPr>
            <a:r>
              <a:rPr lang="it-IT" altLang="it-IT" b="0" dirty="0" smtClean="0">
                <a:latin typeface="Gisha" panose="020B0502040204020203" pitchFamily="34" charset="-79"/>
                <a:cs typeface="Gisha" panose="020B0502040204020203" pitchFamily="34" charset="-79"/>
              </a:rPr>
              <a:t>(ESMA, Orientamento generale 4, par. 33)</a:t>
            </a:r>
          </a:p>
          <a:p>
            <a:pPr marL="228600" indent="-228600">
              <a:buFont typeface="+mj-lt"/>
              <a:buAutoNum type="arabicPeriod"/>
            </a:pPr>
            <a:endParaRPr lang="en-US"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12</a:t>
            </a:fld>
            <a:endParaRPr lang="en-US"/>
          </a:p>
        </p:txBody>
      </p:sp>
    </p:spTree>
    <p:extLst>
      <p:ext uri="{BB962C8B-B14F-4D97-AF65-F5344CB8AC3E}">
        <p14:creationId xmlns:p14="http://schemas.microsoft.com/office/powerpoint/2010/main" val="1808737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startAt="2"/>
              <a:tabLst/>
              <a:defRPr/>
            </a:pPr>
            <a:r>
              <a:rPr lang="it-IT" altLang="it-IT" sz="1200" dirty="0" smtClean="0">
                <a:latin typeface="Gisha" panose="020B0502040204020203" pitchFamily="34" charset="-79"/>
                <a:cs typeface="Gisha" panose="020B0502040204020203" pitchFamily="34" charset="-79"/>
              </a:rPr>
              <a:t>Al riguardo, si ricorda che, ai sensi del par. 16,  già illustrato,  gli intermediari  dovrebbero adottare alcune misure per garantire che il cliente comprenda il concetto di rischio di investimento nonché il rapporto tra il rischio e il rendimento degli investimenti. </a:t>
            </a:r>
          </a:p>
          <a:p>
            <a:pPr marL="228600" indent="-228600" algn="just">
              <a:lnSpc>
                <a:spcPct val="120000"/>
              </a:lnSpc>
              <a:buFont typeface="+mj-lt"/>
              <a:buAutoNum type="arabicPeriod" startAt="2"/>
              <a:defRPr/>
            </a:pPr>
            <a:endParaRPr lang="it-IT" altLang="it-IT" sz="120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13</a:t>
            </a:fld>
            <a:endParaRPr lang="en-US"/>
          </a:p>
        </p:txBody>
      </p:sp>
    </p:spTree>
    <p:extLst>
      <p:ext uri="{BB962C8B-B14F-4D97-AF65-F5344CB8AC3E}">
        <p14:creationId xmlns:p14="http://schemas.microsoft.com/office/powerpoint/2010/main" val="1703582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❶ diapositiva modificata</a:t>
            </a:r>
          </a:p>
          <a:p>
            <a:endParaRPr lang="it-IT" altLang="it-IT" dirty="0" smtClean="0"/>
          </a:p>
          <a:p>
            <a:r>
              <a:rPr lang="it-IT" altLang="it-IT" dirty="0" smtClean="0"/>
              <a:t>AUDIO</a:t>
            </a:r>
          </a:p>
          <a:p>
            <a:pPr marL="0" indent="0">
              <a:lnSpc>
                <a:spcPts val="2000"/>
              </a:lnSpc>
              <a:spcAft>
                <a:spcPts val="600"/>
              </a:spcAft>
              <a:buFont typeface="+mj-lt"/>
              <a:buNone/>
              <a:defRPr/>
            </a:pPr>
            <a:r>
              <a:rPr lang="it-IT" altLang="it-IT" b="0" dirty="0" smtClean="0">
                <a:latin typeface="Gisha" panose="020B0502040204020203" pitchFamily="34" charset="-79"/>
                <a:cs typeface="Gisha" panose="020B0502040204020203" pitchFamily="34" charset="-79"/>
              </a:rPr>
              <a:t>Esaminiamo gli strumenti finanziari illiquidi.</a:t>
            </a:r>
          </a:p>
          <a:p>
            <a:r>
              <a:rPr lang="it-IT" altLang="it-IT" b="0" dirty="0" smtClean="0">
                <a:latin typeface="Gisha" panose="020B0502040204020203" pitchFamily="34" charset="-79"/>
                <a:cs typeface="Gisha" panose="020B0502040204020203" pitchFamily="34" charset="-79"/>
              </a:rPr>
              <a:t>Sul punto, occorre </a:t>
            </a:r>
            <a:r>
              <a:rPr lang="it-IT" altLang="it-IT" b="0" dirty="0" smtClean="0">
                <a:latin typeface="Gisha" panose="020B0502040204020203" pitchFamily="34" charset="-79"/>
                <a:cs typeface="Gisha" panose="020B0502040204020203" pitchFamily="34" charset="-79"/>
              </a:rPr>
              <a:t>premettere </a:t>
            </a:r>
            <a:r>
              <a:rPr lang="it-IT" altLang="it-IT" b="0" dirty="0" smtClean="0">
                <a:latin typeface="Gisha" panose="020B0502040204020203" pitchFamily="34" charset="-79"/>
                <a:cs typeface="Gisha" panose="020B0502040204020203" pitchFamily="34" charset="-79"/>
              </a:rPr>
              <a:t>che, secondo gli Orientamenti dell’ESMA </a:t>
            </a:r>
            <a:r>
              <a:rPr lang="it-IT" altLang="it-IT" b="0" dirty="0" smtClean="0">
                <a:latin typeface="Gisha" panose="020B0502040204020203" pitchFamily="34" charset="-79"/>
                <a:cs typeface="Gisha" panose="020B0502040204020203" pitchFamily="34" charset="-79"/>
              </a:rPr>
              <a:t>«</a:t>
            </a:r>
            <a:r>
              <a:rPr lang="it-IT" sz="900" kern="1200" baseline="0" dirty="0" smtClean="0">
                <a:solidFill>
                  <a:schemeClr val="tx1"/>
                </a:solidFill>
                <a:latin typeface="+mn-lt"/>
                <a:ea typeface="+mn-ea"/>
                <a:cs typeface="+mn-cs"/>
              </a:rPr>
              <a:t>Spetta a ciascuna impresa di investimento definire a priori quali strumenti finanziari inclusi nella sua offerta agli investitori considera illiquidi, tenendo conto, se del caso, di eventuali orientamenti emanati dalle autorità competenti che vigilano sull’impresa</a:t>
            </a:r>
            <a:r>
              <a:rPr lang="it-IT" sz="900" kern="1200" baseline="0" dirty="0" smtClean="0">
                <a:solidFill>
                  <a:schemeClr val="tx1"/>
                </a:solidFill>
                <a:latin typeface="+mn-lt"/>
                <a:ea typeface="+mn-ea"/>
                <a:cs typeface="+mn-cs"/>
              </a:rPr>
              <a:t>.».</a:t>
            </a:r>
            <a:endParaRPr lang="it-IT" altLang="it-IT" b="0" dirty="0" smtClean="0">
              <a:latin typeface="Gisha" panose="020B0502040204020203" pitchFamily="34" charset="-79"/>
              <a:cs typeface="Gisha" panose="020B0502040204020203" pitchFamily="34" charset="-79"/>
            </a:endParaRPr>
          </a:p>
          <a:p>
            <a:pPr marL="0" indent="0">
              <a:lnSpc>
                <a:spcPts val="2000"/>
              </a:lnSpc>
              <a:spcAft>
                <a:spcPts val="600"/>
              </a:spcAft>
              <a:buFont typeface="+mj-lt"/>
              <a:buNone/>
              <a:defRPr/>
            </a:pPr>
            <a:r>
              <a:rPr lang="it-IT" altLang="it-IT" b="0" dirty="0" smtClean="0">
                <a:latin typeface="Gisha" panose="020B0502040204020203" pitchFamily="34" charset="-79"/>
                <a:cs typeface="Gisha" panose="020B0502040204020203" pitchFamily="34" charset="-79"/>
              </a:rPr>
              <a:t>Una possibile definizione</a:t>
            </a:r>
            <a:r>
              <a:rPr lang="it-IT" altLang="it-IT" b="0" baseline="0" dirty="0" smtClean="0">
                <a:latin typeface="Gisha" panose="020B0502040204020203" pitchFamily="34" charset="-79"/>
                <a:cs typeface="Gisha" panose="020B0502040204020203" pitchFamily="34" charset="-79"/>
              </a:rPr>
              <a:t> è, ad esempio, la seguente:</a:t>
            </a:r>
            <a:endParaRPr lang="it-IT" altLang="it-IT" b="0" dirty="0" smtClean="0">
              <a:latin typeface="Gisha" panose="020B0502040204020203" pitchFamily="34" charset="-79"/>
              <a:cs typeface="Gisha" panose="020B0502040204020203" pitchFamily="34" charset="-79"/>
            </a:endParaRPr>
          </a:p>
          <a:p>
            <a:pPr marL="0" indent="0">
              <a:lnSpc>
                <a:spcPts val="2000"/>
              </a:lnSpc>
              <a:spcAft>
                <a:spcPts val="600"/>
              </a:spcAft>
              <a:buFont typeface="+mj-lt"/>
              <a:buNone/>
              <a:defRPr/>
            </a:pPr>
            <a:r>
              <a:rPr lang="it-IT" altLang="it-IT" b="0" dirty="0" smtClean="0">
                <a:latin typeface="Gisha" panose="020B0502040204020203" pitchFamily="34" charset="-79"/>
                <a:cs typeface="Gisha" panose="020B0502040204020203" pitchFamily="34" charset="-79"/>
              </a:rPr>
              <a:t>Per strumenti finanziari illiquidi si intendono quelli che determinano per l’investitore ostacoli o limitazioni allo smobilizzo entro un lasso di tempo ragionevole, a condizioni di prezzo</a:t>
            </a:r>
            <a:r>
              <a:rPr lang="it-IT" altLang="it-IT" b="0" baseline="0" dirty="0" smtClean="0">
                <a:latin typeface="Gisha" panose="020B0502040204020203" pitchFamily="34" charset="-79"/>
                <a:cs typeface="Gisha" panose="020B0502040204020203" pitchFamily="34" charset="-79"/>
              </a:rPr>
              <a:t> </a:t>
            </a:r>
            <a:r>
              <a:rPr lang="it-IT" altLang="it-IT" b="0" dirty="0" smtClean="0">
                <a:latin typeface="Gisha" panose="020B0502040204020203" pitchFamily="34" charset="-79"/>
                <a:cs typeface="Gisha" panose="020B0502040204020203" pitchFamily="34" charset="-79"/>
              </a:rPr>
              <a:t>significative, ossia tali da riflettere, direttamente o indirettamente, una pluralità di interessi in acquisto e in vendita.</a:t>
            </a:r>
          </a:p>
          <a:p>
            <a:pPr marL="0" marR="0" lvl="0" indent="0" algn="l" defTabSz="685800" rtl="0" eaLnBrk="1" fontAlgn="auto" latinLnBrk="0" hangingPunct="1">
              <a:lnSpc>
                <a:spcPct val="100000"/>
              </a:lnSpc>
              <a:spcBef>
                <a:spcPts val="0"/>
              </a:spcBef>
              <a:spcAft>
                <a:spcPts val="0"/>
              </a:spcAft>
              <a:buClrTx/>
              <a:buSzTx/>
              <a:buFont typeface="+mj-lt"/>
              <a:buNone/>
              <a:tabLst/>
              <a:defRPr/>
            </a:pPr>
            <a:r>
              <a:rPr lang="it-IT" altLang="it-IT" b="0" dirty="0" smtClean="0">
                <a:latin typeface="Gisha" panose="020B0502040204020203" pitchFamily="34" charset="-79"/>
                <a:cs typeface="Gisha" panose="020B0502040204020203" pitchFamily="34" charset="-79"/>
              </a:rPr>
              <a:t>Al fine di verificare che tali condizioni siano soddisfatte potranno valutarsi indicatori quali ad esempio l’ampiezza dello spread denaro/lettera, l’ampiezza e la profondità del book di negoziazione con particolare riguardo alla numerosità dei contributori, la frequenza ed il volume di transazioni, la disponibilità di informativa sulle condizioni delle transazioni.</a:t>
            </a:r>
          </a:p>
          <a:p>
            <a:pPr marL="228600" indent="-228600">
              <a:buFont typeface="+mj-lt"/>
              <a:buAutoNum type="arabicPeriod"/>
            </a:pPr>
            <a:endParaRPr lang="it-IT" altLang="it-IT"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14</a:t>
            </a:fld>
            <a:endParaRPr lang="en-US"/>
          </a:p>
        </p:txBody>
      </p:sp>
    </p:spTree>
    <p:extLst>
      <p:ext uri="{BB962C8B-B14F-4D97-AF65-F5344CB8AC3E}">
        <p14:creationId xmlns:p14="http://schemas.microsoft.com/office/powerpoint/2010/main" val="1544341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sz="900" b="0" dirty="0" smtClean="0"/>
              <a:t>AUDIO</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startAt="2"/>
              <a:tabLst/>
              <a:defRPr/>
            </a:pPr>
            <a:r>
              <a:rPr lang="it-IT" altLang="it-IT" dirty="0" smtClean="0">
                <a:latin typeface="Gisha" panose="020B0502040204020203" pitchFamily="34" charset="-79"/>
                <a:cs typeface="Gisha" panose="020B0502040204020203" pitchFamily="34" charset="-79"/>
              </a:rPr>
              <a:t>Per gli strumenti finanziari illiquidi , le «informazioni necessarie» da raccogliere comprendono ovviamente informazioni sul periodo di tempo in cui il cliente è disposto a conservare l’investimento. Poiché le informazioni sulla situazione finanziaria del cliente devono sempre essere raccolte, la loro portata può dipendere dal tipo di strumenti finanziari da raccomandare o acquistare. Per strumenti finanziari illiquidi o rischiosi, ad esempio, le «informazioni necessarie» da raccogliere possono includere, come necessari, tutti gli elementi indicati di seguito per garantire che la situazione finanziaria del cliente gli consenta di investire, direttamente o per suo conto, in tali strumenti:</a:t>
            </a:r>
          </a:p>
          <a:p>
            <a:pPr marL="228600" indent="-228600">
              <a:buFont typeface="+mj-lt"/>
              <a:buAutoNum type="arabicPeriod" startAt="2"/>
            </a:pPr>
            <a:endParaRPr lang="it-IT" altLang="it-IT" sz="900"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15</a:t>
            </a:fld>
            <a:endParaRPr lang="en-US"/>
          </a:p>
        </p:txBody>
      </p:sp>
    </p:spTree>
    <p:extLst>
      <p:ext uri="{BB962C8B-B14F-4D97-AF65-F5344CB8AC3E}">
        <p14:creationId xmlns:p14="http://schemas.microsoft.com/office/powerpoint/2010/main" val="30085489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ts val="2000"/>
              </a:lnSpc>
              <a:spcAft>
                <a:spcPts val="600"/>
              </a:spcAft>
              <a:buFont typeface="Wingdings" panose="05000000000000000000" pitchFamily="2" charset="2"/>
              <a:buNone/>
              <a:defRPr/>
            </a:pPr>
            <a:endParaRPr lang="it-IT" altLang="it-IT" dirty="0" smtClean="0">
              <a:latin typeface="Gisha" panose="020B0502040204020203" pitchFamily="34" charset="-79"/>
              <a:cs typeface="Gisha" panose="020B0502040204020203" pitchFamily="34" charset="-79"/>
            </a:endParaRPr>
          </a:p>
          <a:p>
            <a:pPr marL="0" indent="0">
              <a:lnSpc>
                <a:spcPts val="2000"/>
              </a:lnSpc>
              <a:spcAft>
                <a:spcPts val="600"/>
              </a:spcAft>
              <a:buFont typeface="Wingdings" panose="05000000000000000000" pitchFamily="2" charset="2"/>
              <a:buNone/>
              <a:defRPr/>
            </a:pPr>
            <a:r>
              <a:rPr lang="it-IT" altLang="it-IT" dirty="0" smtClean="0">
                <a:latin typeface="Gisha" panose="020B0502040204020203" pitchFamily="34" charset="-79"/>
                <a:cs typeface="Gisha" panose="020B0502040204020203" pitchFamily="34" charset="-79"/>
              </a:rPr>
              <a:t>AUDIO</a:t>
            </a:r>
          </a:p>
          <a:p>
            <a:pPr marL="0" indent="0">
              <a:lnSpc>
                <a:spcPts val="2000"/>
              </a:lnSpc>
              <a:spcAft>
                <a:spcPts val="600"/>
              </a:spcAft>
              <a:buFont typeface="Wingdings" panose="05000000000000000000" pitchFamily="2" charset="2"/>
              <a:buNone/>
              <a:defRPr/>
            </a:pPr>
            <a:r>
              <a:rPr lang="it-IT" altLang="it-IT" dirty="0" smtClean="0">
                <a:latin typeface="Gisha" panose="020B0502040204020203" pitchFamily="34" charset="-79"/>
                <a:cs typeface="Gisha" panose="020B0502040204020203" pitchFamily="34" charset="-79"/>
              </a:rPr>
              <a:t>2.5 il reddito fisso è il reddito totale del cliente, se tale reddito è percepito su base permanente o temporanea, e la fonte di tale reddito (ad esempio, reddito da lavoro, reddito di pensione, reddito da investimenti, rendite da locazione, ecc.);</a:t>
            </a:r>
          </a:p>
          <a:p>
            <a:pPr marL="0" indent="0">
              <a:lnSpc>
                <a:spcPts val="2000"/>
              </a:lnSpc>
              <a:spcAft>
                <a:spcPts val="600"/>
              </a:spcAft>
              <a:buFont typeface="Wingdings" panose="05000000000000000000" pitchFamily="2" charset="2"/>
              <a:buNone/>
              <a:defRPr/>
            </a:pPr>
            <a:r>
              <a:rPr lang="it-IT" altLang="it-IT" dirty="0" smtClean="0">
                <a:latin typeface="Gisha" panose="020B0502040204020203" pitchFamily="34" charset="-79"/>
                <a:cs typeface="Gisha" panose="020B0502040204020203" pitchFamily="34" charset="-79"/>
              </a:rPr>
              <a:t>i beni del cliente, comprese le attività liquide, gli investimenti e i beni immobili, che comprendono gli eventuali investimenti finanziari, beni personali e investimenti immobiliari, fondi pensioni e depositi in contante posseduti dal cliente. Laddove opportuno, l’impresa dovrebbe anche raccogliere informazioni sulle condizioni, i termini, l’accesso, i prestiti, le garanzie e altre restrizioni, se del caso, agli eventuali beni summenzionati;</a:t>
            </a:r>
          </a:p>
          <a:p>
            <a:pPr marL="0" indent="0">
              <a:lnSpc>
                <a:spcPts val="2000"/>
              </a:lnSpc>
              <a:spcAft>
                <a:spcPts val="600"/>
              </a:spcAft>
              <a:buFont typeface="Wingdings" panose="05000000000000000000" pitchFamily="2" charset="2"/>
              <a:buNone/>
              <a:defRPr/>
            </a:pPr>
            <a:r>
              <a:rPr lang="it-IT" altLang="it-IT" dirty="0" smtClean="0">
                <a:latin typeface="Gisha" panose="020B0502040204020203" pitchFamily="34" charset="-79"/>
                <a:cs typeface="Gisha" panose="020B0502040204020203" pitchFamily="34" charset="-79"/>
              </a:rPr>
              <a:t>gli impegni finanziari regolari del cliente, che possono comprendere gli impegni finanziari che il cliente ha assunto o intende assumere (i suoi debiti, l’importo totale del debito e altri impegni periodici, ecc.).</a:t>
            </a:r>
          </a:p>
          <a:p>
            <a:pPr>
              <a:lnSpc>
                <a:spcPts val="2000"/>
              </a:lnSpc>
              <a:spcAft>
                <a:spcPts val="600"/>
              </a:spcAft>
              <a:defRPr/>
            </a:pPr>
            <a:r>
              <a:rPr lang="it-IT" altLang="it-IT" dirty="0" smtClean="0">
                <a:latin typeface="Gisha" panose="020B0502040204020203" pitchFamily="34" charset="-79"/>
                <a:cs typeface="Gisha" panose="020B0502040204020203" pitchFamily="34" charset="-79"/>
              </a:rPr>
              <a:t>(ESMA, Orientamento generale 4, par. 34)</a:t>
            </a:r>
          </a:p>
          <a:p>
            <a:endParaRPr lang="it-IT" altLang="it-IT" sz="900"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16</a:t>
            </a:fld>
            <a:endParaRPr lang="en-US" dirty="0"/>
          </a:p>
        </p:txBody>
      </p:sp>
    </p:spTree>
    <p:extLst>
      <p:ext uri="{BB962C8B-B14F-4D97-AF65-F5344CB8AC3E}">
        <p14:creationId xmlns:p14="http://schemas.microsoft.com/office/powerpoint/2010/main" val="564525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buClr>
                <a:srgbClr val="000000"/>
              </a:buClr>
              <a:buSzPts val="900"/>
            </a:pPr>
            <a:r>
              <a:rPr lang="it-IT" altLang="it-IT" sz="900" dirty="0" smtClean="0">
                <a:latin typeface="Calibri" pitchFamily="34" charset="0"/>
              </a:rPr>
              <a:t>AUDIO</a:t>
            </a:r>
          </a:p>
          <a:p>
            <a:pPr marL="0" marR="0" lvl="0" indent="0" algn="l" defTabSz="685800" rtl="0" eaLnBrk="1" fontAlgn="auto" latinLnBrk="0" hangingPunct="1">
              <a:lnSpc>
                <a:spcPct val="100000"/>
              </a:lnSpc>
              <a:spcBef>
                <a:spcPts val="0"/>
              </a:spcBef>
              <a:spcAft>
                <a:spcPts val="600"/>
              </a:spcAft>
              <a:buClr>
                <a:srgbClr val="000000"/>
              </a:buClr>
              <a:buSzPts val="900"/>
              <a:buFontTx/>
              <a:buNone/>
              <a:tabLst/>
              <a:defRPr/>
            </a:pPr>
            <a:r>
              <a:rPr lang="it-IT" altLang="it-IT" dirty="0" smtClean="0">
                <a:latin typeface="Gisha" panose="020B0502040204020203" pitchFamily="34" charset="-79"/>
                <a:cs typeface="Gisha" panose="020B0502040204020203" pitchFamily="34" charset="-79"/>
              </a:rPr>
              <a:t>2</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Nel determinare le informazioni da raccogliere, gli intermediari dovrebbero tenere conto anche della natura del servizio da prestare. </a:t>
            </a:r>
          </a:p>
          <a:p>
            <a:pPr>
              <a:lnSpc>
                <a:spcPts val="2000"/>
              </a:lnSpc>
              <a:spcAft>
                <a:spcPts val="600"/>
              </a:spcAft>
            </a:pPr>
            <a:r>
              <a:rPr lang="it-IT" altLang="it-IT" dirty="0" smtClean="0">
                <a:latin typeface="Gisha" panose="020B0502040204020203" pitchFamily="34" charset="-79"/>
                <a:cs typeface="Gisha" panose="020B0502040204020203" pitchFamily="34" charset="-79"/>
              </a:rPr>
              <a:t>3.5 In pratica, questo significa che, nel caso del  servizio di gestione di portafogli, poiché le decisioni in materia di investimenti sono adottate dall’intermediario per conto del cliente, il livello di conoscenza ed esperienza del cliente per quanto riguarda tutti gli strumenti finanziari che possono comporre il portafoglio può essere meno dettagliato del livello che il cliente dovrebbe avere in caso di servizi di consulenza in materia di investimenti. </a:t>
            </a:r>
          </a:p>
          <a:p>
            <a:pPr>
              <a:lnSpc>
                <a:spcPts val="2000"/>
              </a:lnSpc>
              <a:spcAft>
                <a:spcPts val="600"/>
              </a:spcAft>
            </a:pPr>
            <a:r>
              <a:rPr lang="it-IT" altLang="it-IT" dirty="0" smtClean="0">
                <a:latin typeface="Gisha" panose="020B0502040204020203" pitchFamily="34" charset="-79"/>
                <a:cs typeface="Gisha" panose="020B0502040204020203" pitchFamily="34" charset="-79"/>
              </a:rPr>
              <a:t>Tuttavia, anche in tali situazioni, il cliente dovrebbe almeno comprendere i rischi complessivi del portafoglio e possedere una comprensione generale dei rischi connessi a ogni tipo di strumento finanziario che può essere incluso nel portafoglio. Le imprese dovrebbero acquisire una comprensione e una conoscenza molto chiara del profilo di investimento del cliente. </a:t>
            </a:r>
          </a:p>
          <a:p>
            <a:pPr>
              <a:lnSpc>
                <a:spcPts val="2000"/>
              </a:lnSpc>
              <a:spcAft>
                <a:spcPts val="600"/>
              </a:spcAft>
            </a:pPr>
            <a:r>
              <a:rPr lang="it-IT" altLang="it-IT" dirty="0" smtClean="0">
                <a:latin typeface="Gisha" panose="020B0502040204020203" pitchFamily="34" charset="-79"/>
                <a:cs typeface="Gisha" panose="020B0502040204020203" pitchFamily="34" charset="-79"/>
              </a:rPr>
              <a:t>(ESMA, Orientamento generale 4, par. 35)</a:t>
            </a:r>
          </a:p>
          <a:p>
            <a:pPr>
              <a:spcAft>
                <a:spcPts val="600"/>
              </a:spcAft>
              <a:buClr>
                <a:srgbClr val="000000"/>
              </a:buClr>
              <a:buSzPts val="900"/>
            </a:pPr>
            <a:endParaRPr lang="it-IT" altLang="it-IT" sz="900" dirty="0">
              <a:latin typeface="Calibri" pitchFamily="34" charset="0"/>
            </a:endParaRPr>
          </a:p>
        </p:txBody>
      </p:sp>
      <p:sp>
        <p:nvSpPr>
          <p:cNvPr id="4" name="Slide Number Placeholder 3"/>
          <p:cNvSpPr>
            <a:spLocks noGrp="1"/>
          </p:cNvSpPr>
          <p:nvPr>
            <p:ph type="sldNum" sz="quarter" idx="10"/>
          </p:nvPr>
        </p:nvSpPr>
        <p:spPr/>
        <p:txBody>
          <a:bodyPr/>
          <a:lstStyle/>
          <a:p>
            <a:fld id="{E5037217-9793-4C9A-AF1C-443ACF2A3F9E}" type="slidenum">
              <a:rPr lang="en-US" smtClean="0"/>
              <a:pPr/>
              <a:t>17</a:t>
            </a:fld>
            <a:endParaRPr lang="en-US" dirty="0"/>
          </a:p>
        </p:txBody>
      </p:sp>
    </p:spTree>
    <p:extLst>
      <p:ext uri="{BB962C8B-B14F-4D97-AF65-F5344CB8AC3E}">
        <p14:creationId xmlns:p14="http://schemas.microsoft.com/office/powerpoint/2010/main" val="11595343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a:tabLst/>
              <a:defRPr/>
            </a:pPr>
            <a:r>
              <a:rPr lang="it-IT" altLang="it-IT" sz="1200" dirty="0" smtClean="0">
                <a:latin typeface="Gisha" panose="020B0502040204020203" pitchFamily="34" charset="-79"/>
                <a:cs typeface="Gisha" panose="020B0502040204020203" pitchFamily="34" charset="-79"/>
              </a:rPr>
              <a:t>Qualora l’intermediario </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a:tabLst/>
              <a:defRPr/>
            </a:pPr>
            <a:r>
              <a:rPr lang="it-IT" altLang="it-IT" sz="1200" dirty="0" smtClean="0">
                <a:latin typeface="Gisha" panose="020B0502040204020203" pitchFamily="34" charset="-79"/>
                <a:cs typeface="Gisha" panose="020B0502040204020203" pitchFamily="34" charset="-79"/>
              </a:rPr>
              <a:t>non ottenga informazioni sufficienti  per prestare servizi di consulenza in materia di investimenti o di gestione di portafogli adatti al cliente, l’intermediario non deve prestare tale servizio al cliente (cfr. art. 35, par. 5, della direttiva 2006/73/CE della Commissione, di esecuzione della </a:t>
            </a:r>
            <a:r>
              <a:rPr lang="it-IT" altLang="it-IT" sz="1200" dirty="0" err="1" smtClean="0">
                <a:latin typeface="Gisha" panose="020B0502040204020203" pitchFamily="34" charset="-79"/>
                <a:cs typeface="Gisha" panose="020B0502040204020203" pitchFamily="34" charset="-79"/>
              </a:rPr>
              <a:t>MiFID</a:t>
            </a:r>
            <a:r>
              <a:rPr lang="it-IT" altLang="it-IT" sz="1200" dirty="0" smtClean="0">
                <a:latin typeface="Gisha" panose="020B0502040204020203" pitchFamily="34" charset="-79"/>
                <a:cs typeface="Gisha" panose="020B0502040204020203" pitchFamily="34" charset="-79"/>
              </a:rPr>
              <a:t> 1, ed ora art. 54, par. 8, del regolamento delegato (UE) 2017/565 della Commissione). (ESMA, Orientamento generale 4, par. 40)</a:t>
            </a:r>
          </a:p>
          <a:p>
            <a:pPr marL="228600" indent="-228600" algn="just">
              <a:lnSpc>
                <a:spcPct val="120000"/>
              </a:lnSpc>
              <a:buFont typeface="+mj-lt"/>
              <a:buAutoNum type="arabicPeriod"/>
              <a:defRPr/>
            </a:pPr>
            <a:endParaRPr lang="it-IT" altLang="it-IT" sz="120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18</a:t>
            </a:fld>
            <a:endParaRPr lang="en-US"/>
          </a:p>
        </p:txBody>
      </p:sp>
    </p:spTree>
    <p:extLst>
      <p:ext uri="{BB962C8B-B14F-4D97-AF65-F5344CB8AC3E}">
        <p14:creationId xmlns:p14="http://schemas.microsoft.com/office/powerpoint/2010/main" val="2416907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it-IT" sz="900" kern="1200" dirty="0" smtClean="0">
                <a:solidFill>
                  <a:schemeClr val="tx1"/>
                </a:solidFill>
                <a:effectLst/>
                <a:latin typeface="+mn-lt"/>
                <a:ea typeface="+mn-ea"/>
                <a:cs typeface="+mn-cs"/>
              </a:rPr>
              <a:t>AUDIO</a:t>
            </a:r>
            <a:br>
              <a:rPr lang="it-IT" sz="900" kern="1200" dirty="0" smtClean="0">
                <a:solidFill>
                  <a:schemeClr val="tx1"/>
                </a:solidFill>
                <a:effectLst/>
                <a:latin typeface="+mn-lt"/>
                <a:ea typeface="+mn-ea"/>
                <a:cs typeface="+mn-cs"/>
              </a:rPr>
            </a:br>
            <a:r>
              <a:rPr lang="it-IT" sz="900" kern="1200" dirty="0" smtClean="0">
                <a:solidFill>
                  <a:schemeClr val="tx1"/>
                </a:solidFill>
                <a:effectLst/>
                <a:latin typeface="+mn-lt"/>
                <a:ea typeface="+mn-ea"/>
                <a:cs typeface="+mn-cs"/>
              </a:rPr>
              <a:t>E ora fermati un secondo per rispondere a questa domanda! </a:t>
            </a:r>
          </a:p>
          <a:p>
            <a:endParaRPr lang="it-IT" baseline="0" noProof="0" dirty="0" smtClean="0"/>
          </a:p>
          <a:p>
            <a:r>
              <a:rPr lang="it-IT" baseline="0" noProof="0" dirty="0" smtClean="0"/>
              <a:t>Feedback</a:t>
            </a:r>
            <a:endParaRPr lang="it-IT" baseline="0" noProof="0" dirty="0"/>
          </a:p>
          <a:p>
            <a:pPr marL="228600" marR="0" indent="-228600" algn="just" defTabSz="685800" rtl="0" eaLnBrk="1" fontAlgn="auto" latinLnBrk="0" hangingPunct="1">
              <a:lnSpc>
                <a:spcPct val="100000"/>
              </a:lnSpc>
              <a:spcBef>
                <a:spcPts val="0"/>
              </a:spcBef>
              <a:spcAft>
                <a:spcPts val="0"/>
              </a:spcAft>
              <a:buClrTx/>
              <a:buSzTx/>
              <a:buFont typeface="+mj-lt"/>
              <a:buAutoNum type="arabicPeriod"/>
              <a:tabLst/>
              <a:defRPr/>
            </a:pPr>
            <a:r>
              <a:rPr lang="it-IT" baseline="0" noProof="0" dirty="0"/>
              <a:t>Esatto/Non esatto! Secondo le disposizioni contenute nell’orientamento generale 3, par. 25 in materia di qualifiche del personale dell’impresa di investimento: gli intermediari sono tenuti a garantire che il personale coinvolto in aspetti rilevanti del processo di adeguatezza possieda un livello adeguato di conoscenze e competenze.</a:t>
            </a:r>
            <a:endParaRPr lang="it-IT" noProof="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19</a:t>
            </a:fld>
            <a:endParaRPr lang="en-US"/>
          </a:p>
        </p:txBody>
      </p:sp>
    </p:spTree>
    <p:extLst>
      <p:ext uri="{BB962C8B-B14F-4D97-AF65-F5344CB8AC3E}">
        <p14:creationId xmlns:p14="http://schemas.microsoft.com/office/powerpoint/2010/main" val="3508965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 </a:t>
            </a:r>
          </a:p>
          <a:p>
            <a:pPr marL="228600" indent="-228600" algn="just">
              <a:lnSpc>
                <a:spcPct val="120000"/>
              </a:lnSpc>
              <a:buFont typeface="+mj-lt"/>
              <a:buAutoNum type="arabicPeriod"/>
              <a:defRPr/>
            </a:pPr>
            <a:r>
              <a:rPr lang="it-IT" altLang="it-IT" sz="1200" dirty="0" smtClean="0"/>
              <a:t>Esaminiamo le informazioni che gli intermediari devono fornire ai loro</a:t>
            </a:r>
            <a:r>
              <a:rPr lang="it-IT" altLang="it-IT" sz="1200" baseline="0" dirty="0" smtClean="0"/>
              <a:t> clienti:</a:t>
            </a:r>
          </a:p>
          <a:p>
            <a:pPr marL="228600" indent="-228600">
              <a:lnSpc>
                <a:spcPts val="2000"/>
              </a:lnSpc>
              <a:buFont typeface="+mj-lt"/>
              <a:buAutoNum type="arabicPeriod"/>
            </a:pPr>
            <a:r>
              <a:rPr lang="it-IT" altLang="it-IT" sz="1200" dirty="0" smtClean="0">
                <a:latin typeface="Gisha" panose="020B0502040204020203" pitchFamily="34" charset="-79"/>
                <a:cs typeface="Gisha" panose="020B0502040204020203" pitchFamily="34" charset="-79"/>
              </a:rPr>
              <a:t>Gli intermediari dovrebbero informare i clienti, in modo semplice e chiaro, che lo scopo della valutazione dell’adeguatezza è quello di consentire all’intermediario  la possibilità di agire nel migliore interesse del cliente. Gli intermediari non dovrebbero creare in nessun caso ambiguità o confusione circa le loro responsabilità durante il processo. (ESMA, Orientamento generale 1, par. 13)</a:t>
            </a:r>
          </a:p>
          <a:p>
            <a:pPr marL="228600" indent="-228600" algn="just">
              <a:lnSpc>
                <a:spcPct val="120000"/>
              </a:lnSpc>
              <a:buFont typeface="+mj-lt"/>
              <a:buAutoNum type="arabicPeriod"/>
              <a:defRPr/>
            </a:pPr>
            <a:endParaRPr lang="it-IT" altLang="it-IT" sz="120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2</a:t>
            </a:fld>
            <a:endParaRPr lang="en-US"/>
          </a:p>
        </p:txBody>
      </p:sp>
    </p:spTree>
    <p:extLst>
      <p:ext uri="{BB962C8B-B14F-4D97-AF65-F5344CB8AC3E}">
        <p14:creationId xmlns:p14="http://schemas.microsoft.com/office/powerpoint/2010/main" val="22563654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buClr>
                <a:srgbClr val="000000"/>
              </a:buClr>
              <a:buSzPts val="900"/>
            </a:pPr>
            <a:r>
              <a:rPr lang="it-IT" altLang="it-IT" sz="900" dirty="0" smtClean="0">
                <a:latin typeface="Calibri" pitchFamily="34" charset="0"/>
              </a:rPr>
              <a:t>AUDIO</a:t>
            </a:r>
          </a:p>
          <a:p>
            <a:pPr marL="0" indent="0">
              <a:spcAft>
                <a:spcPts val="600"/>
              </a:spcAft>
              <a:buClr>
                <a:srgbClr val="000000"/>
              </a:buClr>
              <a:buSzPts val="900"/>
              <a:buFont typeface="+mj-lt"/>
              <a:buNone/>
            </a:pPr>
            <a:r>
              <a:rPr lang="it-IT" altLang="it-IT" sz="900" dirty="0" smtClean="0">
                <a:latin typeface="Calibri" pitchFamily="34" charset="0"/>
              </a:rPr>
              <a:t>1. Le</a:t>
            </a:r>
            <a:r>
              <a:rPr lang="it-IT" altLang="it-IT" sz="900" baseline="0" dirty="0" smtClean="0">
                <a:latin typeface="Calibri" pitchFamily="34" charset="0"/>
              </a:rPr>
              <a:t> informazioni sui clienti sono affidabili?</a:t>
            </a:r>
          </a:p>
          <a:p>
            <a:pPr marL="0" marR="0" lvl="0" indent="0" algn="l" defTabSz="685800" rtl="0" eaLnBrk="1" fontAlgn="auto" latinLnBrk="0" hangingPunct="1">
              <a:lnSpc>
                <a:spcPct val="100000"/>
              </a:lnSpc>
              <a:spcBef>
                <a:spcPts val="0"/>
              </a:spcBef>
              <a:spcAft>
                <a:spcPts val="600"/>
              </a:spcAft>
              <a:buClr>
                <a:srgbClr val="000000"/>
              </a:buClr>
              <a:buSzPts val="900"/>
              <a:buFont typeface="+mj-lt"/>
              <a:buNone/>
              <a:tabLst/>
              <a:defRPr/>
            </a:pPr>
            <a:r>
              <a:rPr lang="it-IT" altLang="it-IT" dirty="0" smtClean="0">
                <a:latin typeface="Gisha" panose="020B0502040204020203" pitchFamily="34" charset="-79"/>
                <a:cs typeface="Gisha" panose="020B0502040204020203" pitchFamily="34" charset="-79"/>
              </a:rPr>
              <a:t>2. Gli intermediari dovrebbero adottare misure ragionevoli per garantire che le informazioni raccolte sui clienti siano affidabili. </a:t>
            </a:r>
          </a:p>
          <a:p>
            <a:pPr marL="0" indent="0">
              <a:lnSpc>
                <a:spcPts val="2000"/>
              </a:lnSpc>
              <a:spcAft>
                <a:spcPts val="600"/>
              </a:spcAft>
              <a:buFont typeface="+mj-lt"/>
              <a:buNone/>
            </a:pPr>
            <a:r>
              <a:rPr lang="it-IT" altLang="it-IT" dirty="0" smtClean="0">
                <a:latin typeface="Gisha" panose="020B0502040204020203" pitchFamily="34" charset="-79"/>
                <a:cs typeface="Gisha" panose="020B0502040204020203" pitchFamily="34" charset="-79"/>
              </a:rPr>
              <a:t>In particolare,  essi dovrebbero:</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non fare indebitamente affidamento sulle autovalutazioni dei clienti in relazione alle loro conoscenze, esperienze e situazione finanziaria;</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garantire che siano opportunamente studiati tutti gli strumenti impiegati nel processo di valutazione dell’adeguatezza (ad esempio domande</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non formulate in modo da condurre il cliente verso un tipo di investimento specifico);</a:t>
            </a:r>
          </a:p>
          <a:p>
            <a:pPr marL="0" indent="0">
              <a:lnSpc>
                <a:spcPts val="2000"/>
              </a:lnSpc>
              <a:spcAft>
                <a:spcPts val="600"/>
              </a:spcAft>
              <a:buFont typeface="+mj-lt"/>
              <a:buNone/>
            </a:pPr>
            <a:r>
              <a:rPr lang="it-IT" altLang="it-IT" dirty="0" smtClean="0">
                <a:latin typeface="Gisha" panose="020B0502040204020203" pitchFamily="34" charset="-79"/>
                <a:cs typeface="Gisha" panose="020B0502040204020203" pitchFamily="34" charset="-79"/>
              </a:rPr>
              <a:t>adottare misure per garantire la coerenza delle informazioni sui clienti. </a:t>
            </a:r>
          </a:p>
          <a:p>
            <a:pPr marL="0" indent="0">
              <a:lnSpc>
                <a:spcPts val="2000"/>
              </a:lnSpc>
              <a:spcAft>
                <a:spcPts val="600"/>
              </a:spcAft>
              <a:buFont typeface="+mj-lt"/>
              <a:buNone/>
            </a:pPr>
            <a:r>
              <a:rPr lang="it-IT" altLang="it-IT" dirty="0" smtClean="0">
                <a:latin typeface="Gisha" panose="020B0502040204020203" pitchFamily="34" charset="-79"/>
                <a:cs typeface="Gisha" panose="020B0502040204020203" pitchFamily="34" charset="-79"/>
              </a:rPr>
              <a:t>(ESMA, Orientamento generale 5, par. 41)</a:t>
            </a:r>
          </a:p>
          <a:p>
            <a:pPr>
              <a:spcAft>
                <a:spcPts val="600"/>
              </a:spcAft>
              <a:buClr>
                <a:srgbClr val="000000"/>
              </a:buClr>
              <a:buSzPts val="900"/>
            </a:pPr>
            <a:endParaRPr lang="it-IT" altLang="it-IT" sz="900" dirty="0">
              <a:latin typeface="Calibri" pitchFamily="34" charset="0"/>
            </a:endParaRPr>
          </a:p>
        </p:txBody>
      </p:sp>
      <p:sp>
        <p:nvSpPr>
          <p:cNvPr id="4" name="Slide Number Placeholder 3"/>
          <p:cNvSpPr>
            <a:spLocks noGrp="1"/>
          </p:cNvSpPr>
          <p:nvPr>
            <p:ph type="sldNum" sz="quarter" idx="10"/>
          </p:nvPr>
        </p:nvSpPr>
        <p:spPr/>
        <p:txBody>
          <a:bodyPr/>
          <a:lstStyle/>
          <a:p>
            <a:fld id="{E5037217-9793-4C9A-AF1C-443ACF2A3F9E}" type="slidenum">
              <a:rPr lang="en-US" smtClean="0"/>
              <a:pPr/>
              <a:t>20</a:t>
            </a:fld>
            <a:endParaRPr lang="en-US"/>
          </a:p>
        </p:txBody>
      </p:sp>
    </p:spTree>
    <p:extLst>
      <p:ext uri="{BB962C8B-B14F-4D97-AF65-F5344CB8AC3E}">
        <p14:creationId xmlns:p14="http://schemas.microsoft.com/office/powerpoint/2010/main" val="3042000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sz="900" b="0" dirty="0" smtClean="0"/>
              <a:t>AUDIO</a:t>
            </a:r>
          </a:p>
          <a:p>
            <a:pPr marL="0" indent="0">
              <a:buFont typeface="+mj-lt"/>
              <a:buNone/>
            </a:pPr>
            <a:r>
              <a:rPr lang="it-IT" altLang="it-IT" sz="900" b="0" dirty="0" smtClean="0"/>
              <a:t>1.</a:t>
            </a:r>
            <a:r>
              <a:rPr lang="it-IT" altLang="it-IT" sz="900" b="0" baseline="0" dirty="0" smtClean="0"/>
              <a:t> </a:t>
            </a:r>
            <a:r>
              <a:rPr lang="it-IT" altLang="it-IT" sz="900" b="0" dirty="0" smtClean="0"/>
              <a:t>Come si devono comportare</a:t>
            </a:r>
            <a:r>
              <a:rPr lang="it-IT" altLang="it-IT" sz="900" b="0" baseline="0" dirty="0" smtClean="0"/>
              <a:t> i</a:t>
            </a:r>
            <a:r>
              <a:rPr lang="it-IT" altLang="it-IT" sz="900" b="0" dirty="0" smtClean="0"/>
              <a:t> cliente ?</a:t>
            </a:r>
          </a:p>
          <a:p>
            <a:pPr marL="0" indent="0">
              <a:lnSpc>
                <a:spcPts val="2000"/>
              </a:lnSpc>
              <a:spcAft>
                <a:spcPts val="600"/>
              </a:spcAft>
              <a:buFont typeface="+mj-lt"/>
              <a:buNone/>
              <a:defRPr/>
            </a:pPr>
            <a:r>
              <a:rPr lang="it-IT" altLang="it-IT" dirty="0" smtClean="0">
                <a:latin typeface="Gisha" panose="020B0502040204020203" pitchFamily="34" charset="-79"/>
                <a:cs typeface="Gisha" panose="020B0502040204020203" pitchFamily="34" charset="-79"/>
              </a:rPr>
              <a:t>2.5 I clienti sono tenuti a fornire informazioni corrette, aggiornate e complete necessarie per la valutazione dell’adeguatezza. </a:t>
            </a:r>
          </a:p>
          <a:p>
            <a:pPr marL="0" indent="0">
              <a:lnSpc>
                <a:spcPts val="2000"/>
              </a:lnSpc>
              <a:spcAft>
                <a:spcPts val="600"/>
              </a:spcAft>
              <a:buFont typeface="+mj-lt"/>
              <a:buNone/>
              <a:defRPr/>
            </a:pPr>
            <a:r>
              <a:rPr lang="it-IT" altLang="it-IT" dirty="0" smtClean="0">
                <a:latin typeface="Gisha" panose="020B0502040204020203" pitchFamily="34" charset="-79"/>
                <a:cs typeface="Gisha" panose="020B0502040204020203" pitchFamily="34" charset="-79"/>
              </a:rPr>
              <a:t>Tuttavia, gli intermediari devono adottare misure ragionevoli per verificare l’affidabilità delle informazioni raccolte sui clienti. È compito degli intermediari  garantire di avere a disposizione le informazioni adeguate per effettuare la valutazione dell’adeguatezza. </a:t>
            </a:r>
          </a:p>
          <a:p>
            <a:pPr marL="0" indent="0">
              <a:lnSpc>
                <a:spcPts val="2000"/>
              </a:lnSpc>
              <a:spcAft>
                <a:spcPts val="600"/>
              </a:spcAft>
              <a:buFont typeface="+mj-lt"/>
              <a:buNone/>
              <a:defRPr/>
            </a:pPr>
            <a:r>
              <a:rPr lang="it-IT" altLang="it-IT" dirty="0" smtClean="0">
                <a:latin typeface="Gisha" panose="020B0502040204020203" pitchFamily="34" charset="-79"/>
                <a:cs typeface="Gisha" panose="020B0502040204020203" pitchFamily="34" charset="-79"/>
              </a:rPr>
              <a:t>Essi, ad esempio, dovrebbero valutare l’eventuale presenza di evidenti inesattezze nelle informazioni fornite dai propri clienti, nonché garantire che le domande poste a questi ultimi possano essere comprese correttamente e che qualsiasi altro metodo utilizzato per raccogliere le informazioni sia studiato in modo tale da ottenere le informazioni richieste per la valutazione dell'adeguatezza.</a:t>
            </a:r>
          </a:p>
          <a:p>
            <a:pPr marL="0" indent="0">
              <a:lnSpc>
                <a:spcPts val="2000"/>
              </a:lnSpc>
              <a:spcAft>
                <a:spcPts val="600"/>
              </a:spcAft>
              <a:buFont typeface="+mj-lt"/>
              <a:buNone/>
              <a:defRPr/>
            </a:pPr>
            <a:r>
              <a:rPr lang="it-IT" altLang="it-IT" dirty="0" smtClean="0">
                <a:latin typeface="Gisha" panose="020B0502040204020203" pitchFamily="34" charset="-79"/>
                <a:cs typeface="Gisha" panose="020B0502040204020203" pitchFamily="34" charset="-79"/>
              </a:rPr>
              <a:t>(ESMA, Orientamento generale 5, par. 42)</a:t>
            </a:r>
          </a:p>
          <a:p>
            <a:endParaRPr lang="it-IT" altLang="it-IT" sz="900"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21</a:t>
            </a:fld>
            <a:endParaRPr lang="en-US"/>
          </a:p>
        </p:txBody>
      </p:sp>
    </p:spTree>
    <p:extLst>
      <p:ext uri="{BB962C8B-B14F-4D97-AF65-F5344CB8AC3E}">
        <p14:creationId xmlns:p14="http://schemas.microsoft.com/office/powerpoint/2010/main" val="10226443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sz="900" b="0" dirty="0" smtClean="0"/>
              <a:t>AUDIO</a:t>
            </a:r>
          </a:p>
          <a:p>
            <a:pPr>
              <a:lnSpc>
                <a:spcPts val="2000"/>
              </a:lnSpc>
              <a:spcAft>
                <a:spcPts val="600"/>
              </a:spcAft>
              <a:defRPr/>
            </a:pPr>
            <a:r>
              <a:rPr lang="it-IT" altLang="it-IT" dirty="0" smtClean="0">
                <a:latin typeface="Gisha" panose="020B0502040204020203" pitchFamily="34" charset="-79"/>
                <a:cs typeface="Gisha" panose="020B0502040204020203" pitchFamily="34" charset="-79"/>
              </a:rPr>
              <a:t>2.6 L’autovalutazione però, dovrebbe essere controbilanciata da criteri oggettivi, ad esempio:</a:t>
            </a:r>
          </a:p>
          <a:p>
            <a:pPr marL="0" indent="0">
              <a:lnSpc>
                <a:spcPts val="2000"/>
              </a:lnSpc>
              <a:spcAft>
                <a:spcPts val="600"/>
              </a:spcAft>
              <a:buFont typeface="Wingdings" panose="05000000000000000000" pitchFamily="2" charset="2"/>
              <a:buNone/>
              <a:defRPr/>
            </a:pPr>
            <a:r>
              <a:rPr lang="it-IT" altLang="it-IT" dirty="0" smtClean="0">
                <a:latin typeface="Gisha" panose="020B0502040204020203" pitchFamily="34" charset="-79"/>
                <a:cs typeface="Gisha" panose="020B0502040204020203" pitchFamily="34" charset="-79"/>
              </a:rPr>
              <a:t>invece di chiedere a un cliente se ritiene di avere sufficiente esperienza per investire in alcuni strumenti, l’intermediario potrebbe chiedergli quali tipi di strumenti conosce;</a:t>
            </a:r>
          </a:p>
          <a:p>
            <a:pPr marL="0" indent="0">
              <a:lnSpc>
                <a:spcPts val="2000"/>
              </a:lnSpc>
              <a:spcAft>
                <a:spcPts val="600"/>
              </a:spcAft>
              <a:buFont typeface="Wingdings" panose="05000000000000000000" pitchFamily="2" charset="2"/>
              <a:buNone/>
              <a:defRPr/>
            </a:pPr>
            <a:r>
              <a:rPr lang="it-IT" altLang="it-IT" dirty="0" smtClean="0">
                <a:latin typeface="Gisha" panose="020B0502040204020203" pitchFamily="34" charset="-79"/>
                <a:cs typeface="Gisha" panose="020B0502040204020203" pitchFamily="34" charset="-79"/>
              </a:rPr>
              <a:t>invece di chiedere a un cliente se ritiene di avere fondi sufficienti per effettuare investimenti, l’intermediario potrebbe richiedere dati oggettivi sulla situazione finanziaria del cliente;</a:t>
            </a:r>
          </a:p>
          <a:p>
            <a:pPr marL="0" indent="0">
              <a:lnSpc>
                <a:spcPts val="2000"/>
              </a:lnSpc>
              <a:spcAft>
                <a:spcPts val="600"/>
              </a:spcAft>
              <a:buFont typeface="Wingdings" panose="05000000000000000000" pitchFamily="2" charset="2"/>
              <a:buNone/>
              <a:defRPr/>
            </a:pPr>
            <a:r>
              <a:rPr lang="it-IT" altLang="it-IT" dirty="0" smtClean="0">
                <a:latin typeface="Gisha" panose="020B0502040204020203" pitchFamily="34" charset="-79"/>
                <a:cs typeface="Gisha" panose="020B0502040204020203" pitchFamily="34" charset="-79"/>
              </a:rPr>
              <a:t>invece di chiedere a un cliente se si sente in grado di sostenere i rischi, l’intermediario potrebbe chiedere quale livello di perdita il cliente è disposto ad accettare in un determinato periodo di tempo, sia su investimenti individuali, sia sull’intero portafoglio.</a:t>
            </a:r>
          </a:p>
          <a:p>
            <a:pPr>
              <a:lnSpc>
                <a:spcPts val="2000"/>
              </a:lnSpc>
              <a:spcAft>
                <a:spcPts val="600"/>
              </a:spcAft>
              <a:defRPr/>
            </a:pPr>
            <a:r>
              <a:rPr lang="it-IT" altLang="it-IT" dirty="0" smtClean="0">
                <a:latin typeface="Gisha" panose="020B0502040204020203" pitchFamily="34" charset="-79"/>
                <a:cs typeface="Gisha" panose="020B0502040204020203" pitchFamily="34" charset="-79"/>
              </a:rPr>
              <a:t>(ESMA, Orientamento generale 5, par. 43)</a:t>
            </a:r>
          </a:p>
          <a:p>
            <a:endParaRPr lang="it-IT" altLang="it-IT" sz="900"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22</a:t>
            </a:fld>
            <a:endParaRPr lang="en-US"/>
          </a:p>
        </p:txBody>
      </p:sp>
    </p:spTree>
    <p:extLst>
      <p:ext uri="{BB962C8B-B14F-4D97-AF65-F5344CB8AC3E}">
        <p14:creationId xmlns:p14="http://schemas.microsoft.com/office/powerpoint/2010/main" val="517336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dirty="0" smtClean="0"/>
              <a:t>AUDIO</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dirty="0" smtClean="0">
                <a:latin typeface="Gisha" panose="020B0502040204020203" pitchFamily="34" charset="-79"/>
                <a:cs typeface="Gisha" panose="020B0502040204020203" pitchFamily="34" charset="-79"/>
              </a:rPr>
              <a:t>Quali strumenti usano gli intermediari?</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dirty="0" smtClean="0">
                <a:latin typeface="Gisha" panose="020B0502040204020203" pitchFamily="34" charset="-79"/>
                <a:cs typeface="Gisha" panose="020B0502040204020203" pitchFamily="34" charset="-79"/>
              </a:rPr>
              <a:t>Se gli intermediari impiegano strumenti da usare da parte dei clienti nell’ambito del processo di valutazione dell’adeguatezza (come questionari online o software per la definizione del profilo del rischio), essi dovrebbero garantire che vi siano sistemi e controlli adeguati per garantire  che tali strumenti siano adatti allo scopo e producano risultati soddisfacenti. </a:t>
            </a:r>
          </a:p>
          <a:p>
            <a:pPr marL="228600" indent="-228600">
              <a:lnSpc>
                <a:spcPts val="2000"/>
              </a:lnSpc>
              <a:spcAft>
                <a:spcPts val="600"/>
              </a:spcAft>
              <a:buFont typeface="+mj-lt"/>
              <a:buAutoNum type="arabicPeriod"/>
              <a:defRPr/>
            </a:pPr>
            <a:r>
              <a:rPr lang="it-IT" altLang="it-IT" dirty="0" smtClean="0">
                <a:latin typeface="Gisha" panose="020B0502040204020203" pitchFamily="34" charset="-79"/>
                <a:cs typeface="Gisha" panose="020B0502040204020203" pitchFamily="34" charset="-79"/>
              </a:rPr>
              <a:t>Il software per la definizione del profilo di rischio, ad esempio, potrebbe includere alcuni controlli di coerenza delle risposte fornite dai clienti per evidenziare le contraddizioni tra varie informazioni raccolte.</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(ESMA, Orientamento generale 5, par. 44)</a:t>
            </a:r>
            <a:endParaRPr lang="it-IT" altLang="it-IT"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23</a:t>
            </a:fld>
            <a:endParaRPr lang="en-US"/>
          </a:p>
        </p:txBody>
      </p:sp>
    </p:spTree>
    <p:extLst>
      <p:ext uri="{BB962C8B-B14F-4D97-AF65-F5344CB8AC3E}">
        <p14:creationId xmlns:p14="http://schemas.microsoft.com/office/powerpoint/2010/main" val="1498822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a:tabLst/>
              <a:defRPr/>
            </a:pPr>
            <a:r>
              <a:rPr lang="it-IT" altLang="it-IT" sz="1200" dirty="0" smtClean="0">
                <a:latin typeface="Gisha" panose="020B0502040204020203" pitchFamily="34" charset="-79"/>
                <a:cs typeface="Gisha" panose="020B0502040204020203" pitchFamily="34" charset="-79"/>
              </a:rPr>
              <a:t>Ancora</a:t>
            </a:r>
            <a:r>
              <a:rPr lang="it-IT" altLang="it-IT" sz="1200" baseline="0" dirty="0" smtClean="0">
                <a:latin typeface="Gisha" panose="020B0502040204020203" pitchFamily="34" charset="-79"/>
                <a:cs typeface="Gisha" panose="020B0502040204020203" pitchFamily="34" charset="-79"/>
              </a:rPr>
              <a:t> in tema di affidabilità delle informazioni </a:t>
            </a:r>
          </a:p>
          <a:p>
            <a:pPr marL="228600" marR="0" lvl="0" indent="-228600" algn="just" defTabSz="685800" rtl="0" eaLnBrk="1" fontAlgn="auto" latinLnBrk="0" hangingPunct="1">
              <a:lnSpc>
                <a:spcPct val="120000"/>
              </a:lnSpc>
              <a:spcBef>
                <a:spcPts val="0"/>
              </a:spcBef>
              <a:spcAft>
                <a:spcPts val="0"/>
              </a:spcAft>
              <a:buClrTx/>
              <a:buSzTx/>
              <a:buFont typeface="+mj-lt"/>
              <a:buAutoNum type="arabicPeriod"/>
              <a:tabLst/>
              <a:defRPr/>
            </a:pPr>
            <a:r>
              <a:rPr lang="it-IT" altLang="it-IT" sz="1200" baseline="0" dirty="0" smtClean="0">
                <a:latin typeface="Gisha" panose="020B0502040204020203" pitchFamily="34" charset="-79"/>
                <a:cs typeface="Gisha" panose="020B0502040204020203" pitchFamily="34" charset="-79"/>
              </a:rPr>
              <a:t>g</a:t>
            </a:r>
            <a:r>
              <a:rPr lang="it-IT" altLang="it-IT" sz="1200" dirty="0" smtClean="0">
                <a:latin typeface="Gisha" panose="020B0502040204020203" pitchFamily="34" charset="-79"/>
                <a:cs typeface="Gisha" panose="020B0502040204020203" pitchFamily="34" charset="-79"/>
              </a:rPr>
              <a:t>li intermediari, inoltre, dovrebbero adottare misure ragionevoli per attenuare i rischi potenziali connessi all’uso di tali strumenti. Rischi potenziali potrebbero sorgere, ad esempio, quando i clienti (dietro loro iniziativa o se incoraggiati dal personale di contatto con il pubblico) modificano le loro risposte per accedere a strumenti finanziari che potrebbero non essere adatti a loro. (ESMA, Orientamento generale 5, par. 45)</a:t>
            </a:r>
          </a:p>
          <a:p>
            <a:pPr marL="228600" indent="-228600" algn="just">
              <a:lnSpc>
                <a:spcPct val="120000"/>
              </a:lnSpc>
              <a:buFont typeface="+mj-lt"/>
              <a:buAutoNum type="arabicPeriod"/>
              <a:defRPr/>
            </a:pPr>
            <a:endParaRPr lang="it-IT" altLang="it-IT" sz="120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24</a:t>
            </a:fld>
            <a:endParaRPr lang="en-US"/>
          </a:p>
        </p:txBody>
      </p:sp>
    </p:spTree>
    <p:extLst>
      <p:ext uri="{BB962C8B-B14F-4D97-AF65-F5344CB8AC3E}">
        <p14:creationId xmlns:p14="http://schemas.microsoft.com/office/powerpoint/2010/main" val="1572734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smtClean="0"/>
              <a:t>AUDIO</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startAt="2"/>
              <a:tabLst/>
              <a:defRPr/>
            </a:pPr>
            <a:r>
              <a:rPr lang="it-IT" altLang="it-IT" sz="900" b="0" dirty="0" smtClean="0">
                <a:solidFill>
                  <a:schemeClr val="bg1"/>
                </a:solidFill>
                <a:latin typeface="Gisha" panose="020B0502040204020203" pitchFamily="34" charset="-79"/>
                <a:cs typeface="Gisha" panose="020B0502040204020203" pitchFamily="34" charset="-79"/>
              </a:rPr>
              <a:t>Al fine di garantire la coerenza delle informazioni sui clienti, gli intermediari dovrebbero:</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startAt="2"/>
              <a:tabLst/>
              <a:defRPr/>
            </a:pPr>
            <a:r>
              <a:rPr lang="it-IT" altLang="it-IT" b="0" dirty="0" smtClean="0">
                <a:latin typeface="Gisha" panose="020B0502040204020203" pitchFamily="34" charset="-79"/>
                <a:cs typeface="Gisha" panose="020B0502040204020203" pitchFamily="34" charset="-79"/>
              </a:rPr>
              <a:t>valutare le informazioni raccolte nel loro complesso;</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startAt="2"/>
              <a:tabLst/>
              <a:defRPr/>
            </a:pPr>
            <a:r>
              <a:rPr lang="it-IT" altLang="it-IT" b="0" dirty="0" smtClean="0">
                <a:latin typeface="Gisha" panose="020B0502040204020203" pitchFamily="34" charset="-79"/>
                <a:cs typeface="Gisha" panose="020B0502040204020203" pitchFamily="34" charset="-79"/>
              </a:rPr>
              <a:t>E prestare attenzione a possibili contraddizioni rilevanti presenti tra le varie informazioni raccolte e contattare il cliente con l’intento di risolvere eventuali incoerenze o inesattezze materiali. </a:t>
            </a:r>
          </a:p>
          <a:p>
            <a:pPr marL="228600" indent="-228600">
              <a:buFont typeface="+mj-lt"/>
              <a:buAutoNum type="arabicPeriod" startAt="2"/>
            </a:pPr>
            <a:endParaRPr lang="en-US" b="0" dirty="0" smtClean="0"/>
          </a:p>
        </p:txBody>
      </p:sp>
      <p:sp>
        <p:nvSpPr>
          <p:cNvPr id="4" name="Slide Number Placeholder 3"/>
          <p:cNvSpPr>
            <a:spLocks noGrp="1"/>
          </p:cNvSpPr>
          <p:nvPr>
            <p:ph type="sldNum" sz="quarter" idx="10"/>
          </p:nvPr>
        </p:nvSpPr>
        <p:spPr/>
        <p:txBody>
          <a:bodyPr/>
          <a:lstStyle/>
          <a:p>
            <a:fld id="{E5037217-9793-4C9A-AF1C-443ACF2A3F9E}" type="slidenum">
              <a:rPr lang="en-US" smtClean="0"/>
              <a:pPr/>
              <a:t>25</a:t>
            </a:fld>
            <a:endParaRPr lang="en-US"/>
          </a:p>
        </p:txBody>
      </p:sp>
    </p:spTree>
    <p:extLst>
      <p:ext uri="{BB962C8B-B14F-4D97-AF65-F5344CB8AC3E}">
        <p14:creationId xmlns:p14="http://schemas.microsoft.com/office/powerpoint/2010/main" val="959706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indent="-228600">
              <a:lnSpc>
                <a:spcPts val="2000"/>
              </a:lnSpc>
              <a:buFont typeface="+mj-lt"/>
              <a:buAutoNum type="arabicPeriod"/>
            </a:pPr>
            <a:r>
              <a:rPr lang="it-IT" altLang="it-IT" sz="1200" dirty="0" smtClean="0">
                <a:latin typeface="Gisha" panose="020B0502040204020203" pitchFamily="34" charset="-79"/>
                <a:cs typeface="Gisha" panose="020B0502040204020203" pitchFamily="34" charset="-79"/>
              </a:rPr>
              <a:t>In tema di contraddizione espresse dai clienti</a:t>
            </a:r>
          </a:p>
          <a:p>
            <a:pPr marL="228600" indent="-228600">
              <a:lnSpc>
                <a:spcPts val="2000"/>
              </a:lnSpc>
              <a:buFont typeface="+mj-lt"/>
              <a:buAutoNum type="arabicPeriod"/>
            </a:pPr>
            <a:r>
              <a:rPr lang="it-IT" altLang="it-IT" sz="1200" dirty="0" smtClean="0">
                <a:latin typeface="Gisha" panose="020B0502040204020203" pitchFamily="34" charset="-79"/>
                <a:cs typeface="Gisha" panose="020B0502040204020203" pitchFamily="34" charset="-79"/>
              </a:rPr>
              <a:t>esempi di tali contraddizioni sono i clienti con scarse conoscenze ed esperienze e un atteggiamento aggressivo nei confronti del rischio o con un profilo di rischio prudente e obiettivi di investimento ambiziosi.</a:t>
            </a:r>
            <a:r>
              <a:rPr lang="it-IT" altLang="it-IT" sz="1200" baseline="0" dirty="0" smtClean="0">
                <a:latin typeface="Gisha" panose="020B0502040204020203" pitchFamily="34" charset="-79"/>
                <a:cs typeface="Gisha" panose="020B0502040204020203" pitchFamily="34" charset="-79"/>
              </a:rPr>
              <a:t> </a:t>
            </a:r>
            <a:r>
              <a:rPr lang="it-IT" altLang="it-IT" sz="1200" dirty="0" smtClean="0">
                <a:latin typeface="Gisha" panose="020B0502040204020203" pitchFamily="34" charset="-79"/>
                <a:cs typeface="Gisha" panose="020B0502040204020203" pitchFamily="34" charset="-79"/>
              </a:rPr>
              <a:t>(ESMA, Orientamento generale 5, par. 46)</a:t>
            </a:r>
          </a:p>
          <a:p>
            <a:pPr marL="0" indent="0" algn="just">
              <a:lnSpc>
                <a:spcPct val="120000"/>
              </a:lnSpc>
              <a:buFont typeface="+mj-lt"/>
              <a:buNone/>
              <a:defRPr/>
            </a:pPr>
            <a:endParaRPr lang="it-IT" altLang="it-IT" sz="120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26</a:t>
            </a:fld>
            <a:endParaRPr lang="en-US"/>
          </a:p>
        </p:txBody>
      </p:sp>
    </p:spTree>
    <p:extLst>
      <p:ext uri="{BB962C8B-B14F-4D97-AF65-F5344CB8AC3E}">
        <p14:creationId xmlns:p14="http://schemas.microsoft.com/office/powerpoint/2010/main" val="214593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indent="-228600" algn="just">
              <a:lnSpc>
                <a:spcPct val="120000"/>
              </a:lnSpc>
              <a:buFont typeface="+mj-lt"/>
              <a:buAutoNum type="arabicPeriod"/>
              <a:defRPr/>
            </a:pPr>
            <a:r>
              <a:rPr lang="it-IT" altLang="it-IT" sz="1200" dirty="0" smtClean="0"/>
              <a:t>Infine</a:t>
            </a:r>
          </a:p>
          <a:p>
            <a:pPr marL="228600" indent="-228600" algn="just">
              <a:lnSpc>
                <a:spcPct val="120000"/>
              </a:lnSpc>
              <a:buFont typeface="+mj-lt"/>
              <a:buAutoNum type="arabicPeriod"/>
              <a:defRPr/>
            </a:pPr>
            <a:r>
              <a:rPr lang="it-IT" altLang="it-IT" sz="1200" dirty="0" smtClean="0">
                <a:latin typeface="Gisha" panose="020B0502040204020203" pitchFamily="34" charset="-79"/>
                <a:cs typeface="Gisha" panose="020B0502040204020203" pitchFamily="34" charset="-79"/>
              </a:rPr>
              <a:t>da tutto ciò, in estrema sintesi, deriva la necessità di adottare gli strumenti più idonei alla corretta rilevazione delle caratteristiche della clientela, implementando presidi ad hoc in grado di assicurare l’attendibilità dei dati raccolti ed il relativo aggiornamento.</a:t>
            </a:r>
            <a:endParaRPr lang="it-IT" altLang="it-IT" sz="120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27</a:t>
            </a:fld>
            <a:endParaRPr lang="en-US"/>
          </a:p>
        </p:txBody>
      </p:sp>
    </p:spTree>
    <p:extLst>
      <p:ext uri="{BB962C8B-B14F-4D97-AF65-F5344CB8AC3E}">
        <p14:creationId xmlns:p14="http://schemas.microsoft.com/office/powerpoint/2010/main" val="302972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sz="900" b="0" dirty="0" smtClean="0"/>
              <a:t>AUDIO</a:t>
            </a:r>
          </a:p>
          <a:p>
            <a:pPr marL="228600" indent="-228600">
              <a:lnSpc>
                <a:spcPts val="2000"/>
              </a:lnSpc>
              <a:buFont typeface="+mj-lt"/>
              <a:buAutoNum type="arabicPeriod"/>
              <a:defRPr/>
            </a:pPr>
            <a:r>
              <a:rPr lang="it-IT" altLang="it-IT" dirty="0" smtClean="0">
                <a:latin typeface="Gisha" panose="020B0502040204020203" pitchFamily="34" charset="-79"/>
                <a:cs typeface="Gisha" panose="020B0502040204020203" pitchFamily="34" charset="-79"/>
              </a:rPr>
              <a:t>Devono fornire</a:t>
            </a:r>
            <a:r>
              <a:rPr lang="it-IT" altLang="it-IT" baseline="0" dirty="0" smtClean="0">
                <a:latin typeface="Gisha" panose="020B0502040204020203" pitchFamily="34" charset="-79"/>
                <a:cs typeface="Gisha" panose="020B0502040204020203" pitchFamily="34" charset="-79"/>
              </a:rPr>
              <a:t> </a:t>
            </a:r>
          </a:p>
          <a:p>
            <a:pPr marL="228600" indent="-228600">
              <a:lnSpc>
                <a:spcPts val="2000"/>
              </a:lnSpc>
              <a:buFont typeface="+mj-lt"/>
              <a:buAutoNum type="arabicPeriod"/>
              <a:defRPr/>
            </a:pPr>
            <a:r>
              <a:rPr lang="it-IT" altLang="it-IT" baseline="0" dirty="0" smtClean="0">
                <a:latin typeface="Gisha" panose="020B0502040204020203" pitchFamily="34" charset="-79"/>
                <a:cs typeface="Gisha" panose="020B0502040204020203" pitchFamily="34" charset="-79"/>
              </a:rPr>
              <a:t>l</a:t>
            </a:r>
            <a:r>
              <a:rPr lang="it-IT" altLang="it-IT" dirty="0" smtClean="0">
                <a:latin typeface="Gisha" panose="020B0502040204020203" pitchFamily="34" charset="-79"/>
                <a:cs typeface="Gisha" panose="020B0502040204020203" pitchFamily="34" charset="-79"/>
              </a:rPr>
              <a:t>e informazioni sui servizi di consulenza in materia di investimenti e di gestione di portafogli dovrebbero comprendere le informazioni sulla valutazione dell’adeguatezza. Per «valutazione dell’adeguatezza» dovrebbe intendersi l’intero processo di raccolta delle informazioni sul cliente nonché la successiva valutazione dell’adeguatezza di un determinato strumento finanziario per tale cliente.</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(ESMA, Orientamento generale 1, par. 14)</a:t>
            </a:r>
          </a:p>
          <a:p>
            <a:endParaRPr lang="it-IT" altLang="it-IT" sz="900"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3</a:t>
            </a:fld>
            <a:endParaRPr lang="en-US"/>
          </a:p>
        </p:txBody>
      </p:sp>
    </p:spTree>
    <p:extLst>
      <p:ext uri="{BB962C8B-B14F-4D97-AF65-F5344CB8AC3E}">
        <p14:creationId xmlns:p14="http://schemas.microsoft.com/office/powerpoint/2010/main" val="206705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i="0" dirty="0" smtClean="0"/>
              <a:t>AUDIO</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startAt="2"/>
              <a:tabLst/>
              <a:defRPr/>
            </a:pPr>
            <a:r>
              <a:rPr lang="it-IT" altLang="it-IT" dirty="0" smtClean="0">
                <a:latin typeface="Gisha" panose="020B0502040204020203" pitchFamily="34" charset="-79"/>
                <a:cs typeface="Gisha" panose="020B0502040204020203" pitchFamily="34" charset="-79"/>
              </a:rPr>
              <a:t>Le informazioni sulla valutazione dell’adeguatezza dovrebbero aiutare i clienti a comprendere lo scopo della disciplina e incoraggiarli a fornire informazioni accurate e sufficienti in merito alle loro conoscenze, esperienze, situazione finanziaria e obiettivi di investimento. </a:t>
            </a:r>
          </a:p>
          <a:p>
            <a:pPr marL="228600" indent="-228600">
              <a:lnSpc>
                <a:spcPts val="2000"/>
              </a:lnSpc>
              <a:buFont typeface="+mj-lt"/>
              <a:buAutoNum type="arabicPeriod" startAt="2"/>
              <a:defRPr/>
            </a:pPr>
            <a:r>
              <a:rPr lang="it-IT" altLang="it-IT" dirty="0" smtClean="0">
                <a:latin typeface="Gisha" panose="020B0502040204020203" pitchFamily="34" charset="-79"/>
                <a:cs typeface="Gisha" panose="020B0502040204020203" pitchFamily="34" charset="-79"/>
              </a:rPr>
              <a:t>Gli intermediari  dovrebbero sottolineare al cliente l’importanza di raccogliere informazioni complete e accurate di modo che possano raccomandare prodotti o servizi adatti. Spetta agli intermediari decidere come informare i loro clienti circa la valutazione dell’adeguatezza; tali informazioni possono essere fornite in formato standardizzato. Il formato utilizzato dovrebbe consentire controlli a posteriori al fine di verificare se le informazioni sono state fornite.</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(ESMA, Orientamento generale 1, par. 15)</a:t>
            </a:r>
          </a:p>
          <a:p>
            <a:pPr marL="228600" indent="-228600">
              <a:buFont typeface="+mj-lt"/>
              <a:buAutoNum type="arabicPeriod" startAt="2"/>
            </a:pPr>
            <a:endParaRPr lang="it-IT" altLang="it-IT" i="1"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4</a:t>
            </a:fld>
            <a:endParaRPr lang="en-US"/>
          </a:p>
        </p:txBody>
      </p:sp>
    </p:spTree>
    <p:extLst>
      <p:ext uri="{BB962C8B-B14F-4D97-AF65-F5344CB8AC3E}">
        <p14:creationId xmlns:p14="http://schemas.microsoft.com/office/powerpoint/2010/main" val="352445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sz="900" b="0" dirty="0" smtClean="0"/>
              <a:t>AUDIO</a:t>
            </a:r>
          </a:p>
          <a:p>
            <a:pPr marL="228600" indent="-228600">
              <a:lnSpc>
                <a:spcPts val="2000"/>
              </a:lnSpc>
              <a:buFont typeface="+mj-lt"/>
              <a:buAutoNum type="arabicPeriod" startAt="2"/>
              <a:defRPr/>
            </a:pPr>
            <a:r>
              <a:rPr lang="it-IT" altLang="it-IT" dirty="0" smtClean="0">
                <a:latin typeface="Gisha" panose="020B0502040204020203" pitchFamily="34" charset="-79"/>
                <a:cs typeface="Gisha" panose="020B0502040204020203" pitchFamily="34" charset="-79"/>
              </a:rPr>
              <a:t>Gli intermediari dovrebbero adottare alcune misure per garantire che il cliente comprenda il concetto di rischio di investimento nonché il rapporto tra il rischio e il rendimento degli investimenti. Per consentire al cliente di comprendere il rischio di investimento, le imprese dovrebbero valutare l’utilizzo di esempi indicativi e comprensibili dei livelli di perdita che potrebbero sorgere a seconda del livello di rischio assunto, oltre a valutare la risposta del cliente a tali scenari. Il cliente dovrebbe essere informato del fatto che lo scopo di tali esempi, e la sua risposta a essi, è quello di contribuire a determinare l’atteggiamento del cliente nei confronti del rischio (il profilo di rischio) e, di conseguenza, i tipi di strumenti finanziari (e i rischi connessi) adeguati.</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(ESMA, Orientamento generale 1, par. 16)</a:t>
            </a:r>
          </a:p>
          <a:p>
            <a:pPr marL="228600" indent="-228600">
              <a:buFont typeface="+mj-lt"/>
              <a:buAutoNum type="arabicPeriod" startAt="2"/>
            </a:pPr>
            <a:endParaRPr lang="it-IT" altLang="it-IT" sz="900" b="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5</a:t>
            </a:fld>
            <a:endParaRPr lang="en-US"/>
          </a:p>
        </p:txBody>
      </p:sp>
    </p:spTree>
    <p:extLst>
      <p:ext uri="{BB962C8B-B14F-4D97-AF65-F5344CB8AC3E}">
        <p14:creationId xmlns:p14="http://schemas.microsoft.com/office/powerpoint/2010/main" val="131503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dirty="0" smtClean="0"/>
              <a:t>AUDIO</a:t>
            </a:r>
          </a:p>
          <a:p>
            <a:pPr marL="228600" indent="-228600">
              <a:lnSpc>
                <a:spcPts val="2000"/>
              </a:lnSpc>
              <a:buFont typeface="+mj-lt"/>
              <a:buAutoNum type="arabicPeriod"/>
              <a:defRPr/>
            </a:pPr>
            <a:r>
              <a:rPr lang="it-IT" altLang="it-IT" dirty="0" smtClean="0">
                <a:latin typeface="Gisha" panose="020B0502040204020203" pitchFamily="34" charset="-79"/>
                <a:cs typeface="Gisha" panose="020B0502040204020203" pitchFamily="34" charset="-79"/>
              </a:rPr>
              <a:t>E’ importante infine sottolineare che,</a:t>
            </a:r>
          </a:p>
          <a:p>
            <a:pPr marL="228600" indent="-228600">
              <a:lnSpc>
                <a:spcPts val="2000"/>
              </a:lnSpc>
              <a:buFont typeface="+mj-lt"/>
              <a:buAutoNum type="arabicPeriod"/>
              <a:defRPr/>
            </a:pPr>
            <a:r>
              <a:rPr lang="it-IT" altLang="it-IT" dirty="0" smtClean="0">
                <a:latin typeface="Gisha" panose="020B0502040204020203" pitchFamily="34" charset="-79"/>
                <a:cs typeface="Gisha" panose="020B0502040204020203" pitchFamily="34" charset="-79"/>
              </a:rPr>
              <a:t>la valutazione di adeguatezza rientra nella responsabilità dell’impresa di investimento [la quale] dovrebbe evitare di dare l’impressione che sia il cliente a decidere l’adeguatezza dell’investimento o a stabilire gli strumenti finanziari adeguati al suo profilo di rischio. (ESMA, Orientamento generale 1, par. 17).</a:t>
            </a:r>
          </a:p>
          <a:p>
            <a:pPr marL="228600" indent="-228600">
              <a:lnSpc>
                <a:spcPts val="2000"/>
              </a:lnSpc>
              <a:spcAft>
                <a:spcPts val="600"/>
              </a:spcAft>
              <a:buFont typeface="+mj-lt"/>
              <a:buAutoNum type="arabicPeriod"/>
              <a:defRPr/>
            </a:pPr>
            <a:r>
              <a:rPr lang="it-IT" altLang="it-IT" dirty="0" smtClean="0">
                <a:latin typeface="Gisha" panose="020B0502040204020203" pitchFamily="34" charset="-79"/>
                <a:cs typeface="Gisha" panose="020B0502040204020203" pitchFamily="34" charset="-79"/>
              </a:rPr>
              <a:t>Necessità per gli intermediari di adottare (e aggiornare) le procedure più idonee alla corretta rilevazione delle: caratteristiche degli strumenti finanziari trattati;</a:t>
            </a:r>
            <a:r>
              <a:rPr lang="it-IT" altLang="it-IT" baseline="0" dirty="0" smtClean="0">
                <a:latin typeface="Gisha" panose="020B0502040204020203" pitchFamily="34" charset="-79"/>
                <a:cs typeface="Gisha" panose="020B0502040204020203" pitchFamily="34" charset="-79"/>
              </a:rPr>
              <a:t> </a:t>
            </a:r>
            <a:r>
              <a:rPr lang="it-IT" altLang="it-IT" dirty="0" smtClean="0">
                <a:latin typeface="Gisha" panose="020B0502040204020203" pitchFamily="34" charset="-79"/>
                <a:cs typeface="Gisha" panose="020B0502040204020203" pitchFamily="34" charset="-79"/>
              </a:rPr>
              <a:t>caratteristiche della clientela servita.</a:t>
            </a:r>
          </a:p>
          <a:p>
            <a:pPr marL="228600" indent="-228600">
              <a:lnSpc>
                <a:spcPts val="2000"/>
              </a:lnSpc>
              <a:buFont typeface="+mj-lt"/>
              <a:buAutoNum type="arabicPeriod"/>
              <a:defRPr/>
            </a:pPr>
            <a:endParaRPr lang="it-IT" altLang="it-IT"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6</a:t>
            </a:fld>
            <a:endParaRPr lang="en-US"/>
          </a:p>
        </p:txBody>
      </p:sp>
    </p:spTree>
    <p:extLst>
      <p:ext uri="{BB962C8B-B14F-4D97-AF65-F5344CB8AC3E}">
        <p14:creationId xmlns:p14="http://schemas.microsoft.com/office/powerpoint/2010/main" val="1017624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altLang="it-IT" dirty="0" smtClean="0"/>
              <a:t>AUDIO</a:t>
            </a:r>
          </a:p>
          <a:p>
            <a:pPr marL="228600" indent="-228600">
              <a:buFont typeface="+mj-lt"/>
              <a:buAutoNum type="arabicPeriod"/>
            </a:pPr>
            <a:r>
              <a:rPr lang="it-IT" altLang="it-IT" dirty="0" smtClean="0">
                <a:latin typeface="Gisha" panose="020B0502040204020203" pitchFamily="34" charset="-79"/>
                <a:cs typeface="Gisha" panose="020B0502040204020203" pitchFamily="34" charset="-79"/>
              </a:rPr>
              <a:t>Analizziamo</a:t>
            </a:r>
            <a:r>
              <a:rPr lang="it-IT" altLang="it-IT" baseline="0" dirty="0" smtClean="0">
                <a:latin typeface="Gisha" panose="020B0502040204020203" pitchFamily="34" charset="-79"/>
                <a:cs typeface="Gisha" panose="020B0502040204020203" pitchFamily="34" charset="-79"/>
              </a:rPr>
              <a:t> il processo di classificazione degli strumenti finanziari.</a:t>
            </a:r>
          </a:p>
          <a:p>
            <a:pPr marL="228600" indent="-228600">
              <a:buFont typeface="+mj-lt"/>
              <a:buAutoNum type="arabicPeriod"/>
            </a:pPr>
            <a:r>
              <a:rPr lang="it-IT" altLang="it-IT" dirty="0" smtClean="0">
                <a:latin typeface="Gisha" panose="020B0502040204020203" pitchFamily="34" charset="-79"/>
                <a:cs typeface="Gisha" panose="020B0502040204020203" pitchFamily="34" charset="-79"/>
              </a:rPr>
              <a:t>Gli intermediari sono tenuti a «conoscere i prodotti che offrono [dovendo attuare] politiche e procedure volte a garantire la raccomandazione di investimenti o l’esecuzione di tali investimenti per conto dei clienti, solo se l’impresa comprende le caratteristiche del prodotto o dello strumento in questione». </a:t>
            </a:r>
          </a:p>
          <a:p>
            <a:pPr marL="228600" indent="-228600">
              <a:lnSpc>
                <a:spcPts val="2000"/>
              </a:lnSpc>
              <a:buFont typeface="+mj-lt"/>
              <a:buAutoNum type="arabicPeriod"/>
              <a:defRPr/>
            </a:pPr>
            <a:r>
              <a:rPr lang="it-IT" altLang="it-IT" dirty="0" smtClean="0">
                <a:latin typeface="Gisha" panose="020B0502040204020203" pitchFamily="34" charset="-79"/>
                <a:cs typeface="Gisha" panose="020B0502040204020203" pitchFamily="34" charset="-79"/>
              </a:rPr>
              <a:t>(ESMA, Orientamento generale 2, par. 24).</a:t>
            </a:r>
          </a:p>
          <a:p>
            <a:pPr marL="228600" marR="0" lvl="0" indent="-228600" algn="l" defTabSz="685800" rtl="0" eaLnBrk="1" fontAlgn="auto" latinLnBrk="0" hangingPunct="1">
              <a:lnSpc>
                <a:spcPct val="100000"/>
              </a:lnSpc>
              <a:spcBef>
                <a:spcPts val="0"/>
              </a:spcBef>
              <a:spcAft>
                <a:spcPts val="0"/>
              </a:spcAft>
              <a:buClrTx/>
              <a:buSzTx/>
              <a:buFont typeface="+mj-lt"/>
              <a:buAutoNum type="arabicPeriod"/>
              <a:tabLst/>
              <a:defRPr/>
            </a:pPr>
            <a:r>
              <a:rPr lang="it-IT" altLang="it-IT" dirty="0" smtClean="0">
                <a:latin typeface="Gisha" panose="020B0502040204020203" pitchFamily="34" charset="-79"/>
                <a:cs typeface="Gisha" panose="020B0502040204020203" pitchFamily="34" charset="-79"/>
              </a:rPr>
              <a:t>Necessità per gli intermediari di implementare metodologie che assicurino la comprensione della morfologia degli strumenti finanziari trattati e la corretta valorizzazione delle relative specificità.</a:t>
            </a:r>
          </a:p>
          <a:p>
            <a:pPr marL="228600" indent="-228600">
              <a:buFont typeface="+mj-lt"/>
              <a:buAutoNum type="arabicPeriod"/>
            </a:pPr>
            <a:endParaRPr lang="it-IT" altLang="it-IT"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7</a:t>
            </a:fld>
            <a:endParaRPr lang="en-US"/>
          </a:p>
        </p:txBody>
      </p:sp>
    </p:spTree>
    <p:extLst>
      <p:ext uri="{BB962C8B-B14F-4D97-AF65-F5344CB8AC3E}">
        <p14:creationId xmlns:p14="http://schemas.microsoft.com/office/powerpoint/2010/main" val="612415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indent="-228600" algn="just">
              <a:lnSpc>
                <a:spcPct val="120000"/>
              </a:lnSpc>
              <a:buFont typeface="+mj-lt"/>
              <a:buAutoNum type="arabicPeriod"/>
              <a:defRPr/>
            </a:pPr>
            <a:r>
              <a:rPr lang="it-IT" altLang="it-IT" sz="1200" dirty="0" smtClean="0"/>
              <a:t>Come si acquisiscono</a:t>
            </a:r>
            <a:r>
              <a:rPr lang="it-IT" altLang="it-IT" sz="1200" baseline="0" dirty="0" smtClean="0"/>
              <a:t>  le informazioni sulla clientela?</a:t>
            </a:r>
          </a:p>
          <a:p>
            <a:pPr marL="228600" indent="-228600">
              <a:lnSpc>
                <a:spcPts val="2000"/>
              </a:lnSpc>
              <a:buFont typeface="+mj-lt"/>
              <a:buAutoNum type="arabicPeriod"/>
            </a:pPr>
            <a:r>
              <a:rPr lang="it-IT" altLang="it-IT" sz="1200" dirty="0" smtClean="0">
                <a:latin typeface="Gisha" panose="020B0502040204020203" pitchFamily="34" charset="-79"/>
                <a:cs typeface="Gisha" panose="020B0502040204020203" pitchFamily="34" charset="-79"/>
              </a:rPr>
              <a:t>Gli intermediari  «devono applicare politiche e procedure che consentano loro di raccogliere e valutare tutte le informazioni necessarie al fine di effettuare una valutazione dell’adeguatezza per ciascun cliente». Essi, ad esempio, «possono utilizzare questionari compilati dai loro clienti o durante discussioni con loro». </a:t>
            </a:r>
            <a:r>
              <a:rPr lang="it-IT" altLang="it-IT" sz="1200" baseline="0" dirty="0" smtClean="0">
                <a:latin typeface="Gisha" panose="020B0502040204020203" pitchFamily="34" charset="-79"/>
                <a:cs typeface="Gisha" panose="020B0502040204020203" pitchFamily="34" charset="-79"/>
              </a:rPr>
              <a:t> </a:t>
            </a:r>
            <a:r>
              <a:rPr lang="it-IT" altLang="it-IT" sz="1200" dirty="0" smtClean="0">
                <a:latin typeface="Gisha" panose="020B0502040204020203" pitchFamily="34" charset="-79"/>
                <a:cs typeface="Gisha" panose="020B0502040204020203" pitchFamily="34" charset="-79"/>
              </a:rPr>
              <a:t>(ESMA, Orientamento n. 2, par. 20) </a:t>
            </a:r>
          </a:p>
          <a:p>
            <a:pPr marL="228600" indent="-228600" algn="just">
              <a:lnSpc>
                <a:spcPct val="120000"/>
              </a:lnSpc>
              <a:buFont typeface="+mj-lt"/>
              <a:buAutoNum type="arabicPeriod"/>
              <a:defRPr/>
            </a:pPr>
            <a:endParaRPr lang="it-IT" altLang="it-IT" sz="120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8</a:t>
            </a:fld>
            <a:endParaRPr lang="en-US"/>
          </a:p>
        </p:txBody>
      </p:sp>
    </p:spTree>
    <p:extLst>
      <p:ext uri="{BB962C8B-B14F-4D97-AF65-F5344CB8AC3E}">
        <p14:creationId xmlns:p14="http://schemas.microsoft.com/office/powerpoint/2010/main" val="4667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20000"/>
              </a:lnSpc>
              <a:defRPr/>
            </a:pPr>
            <a:r>
              <a:rPr lang="it-IT" altLang="it-IT" sz="1200" dirty="0" smtClean="0"/>
              <a:t>AUDIO</a:t>
            </a:r>
          </a:p>
          <a:p>
            <a:pPr marL="228600" indent="-228600">
              <a:lnSpc>
                <a:spcPts val="2000"/>
              </a:lnSpc>
              <a:buFont typeface="+mj-lt"/>
              <a:buAutoNum type="arabicPeriod" startAt="2"/>
            </a:pPr>
            <a:r>
              <a:rPr lang="it-IT" altLang="it-IT" sz="1200" dirty="0" smtClean="0">
                <a:latin typeface="Gisha" panose="020B0502040204020203" pitchFamily="34" charset="-79"/>
                <a:cs typeface="Gisha" panose="020B0502040204020203" pitchFamily="34" charset="-79"/>
              </a:rPr>
              <a:t>Gli intermediari sono tenuti a garantire che il personale coinvolto in aspetti rilevanti del processo di adeguatezza possieda un livello adeguato di conoscenze e competenze.</a:t>
            </a:r>
            <a:r>
              <a:rPr lang="it-IT" altLang="it-IT" sz="1200" baseline="0" dirty="0" smtClean="0">
                <a:latin typeface="Gisha" panose="020B0502040204020203" pitchFamily="34" charset="-79"/>
                <a:cs typeface="Gisha" panose="020B0502040204020203" pitchFamily="34" charset="-79"/>
              </a:rPr>
              <a:t> </a:t>
            </a:r>
            <a:r>
              <a:rPr lang="it-IT" altLang="it-IT" sz="1200" dirty="0" smtClean="0">
                <a:latin typeface="Gisha" panose="020B0502040204020203" pitchFamily="34" charset="-79"/>
                <a:cs typeface="Gisha" panose="020B0502040204020203" pitchFamily="34" charset="-79"/>
              </a:rPr>
              <a:t>(ESMA, Orientamento generale 3, par. 25).</a:t>
            </a:r>
          </a:p>
          <a:p>
            <a:pPr algn="just">
              <a:lnSpc>
                <a:spcPct val="120000"/>
              </a:lnSpc>
              <a:defRPr/>
            </a:pPr>
            <a:endParaRPr lang="it-IT" altLang="it-IT" sz="1200" dirty="0"/>
          </a:p>
        </p:txBody>
      </p:sp>
      <p:sp>
        <p:nvSpPr>
          <p:cNvPr id="4" name="Slide Number Placeholder 3"/>
          <p:cNvSpPr>
            <a:spLocks noGrp="1"/>
          </p:cNvSpPr>
          <p:nvPr>
            <p:ph type="sldNum" sz="quarter" idx="10"/>
          </p:nvPr>
        </p:nvSpPr>
        <p:spPr/>
        <p:txBody>
          <a:bodyPr/>
          <a:lstStyle/>
          <a:p>
            <a:fld id="{E5037217-9793-4C9A-AF1C-443ACF2A3F9E}" type="slidenum">
              <a:rPr lang="en-US" smtClean="0"/>
              <a:pPr/>
              <a:t>9</a:t>
            </a:fld>
            <a:endParaRPr lang="en-US"/>
          </a:p>
        </p:txBody>
      </p:sp>
    </p:spTree>
    <p:extLst>
      <p:ext uri="{BB962C8B-B14F-4D97-AF65-F5344CB8AC3E}">
        <p14:creationId xmlns:p14="http://schemas.microsoft.com/office/powerpoint/2010/main" val="1700017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19665268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598574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3679223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27177470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A27430-76DD-4ABD-9B8A-4FE6586DCE5A}" type="datetimeFigureOut">
              <a:rPr lang="en-US" smtClean="0"/>
              <a:pPr/>
              <a:t>1/20/2020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3402714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A27430-76DD-4ABD-9B8A-4FE6586DCE5A}" type="datetimeFigureOut">
              <a:rPr lang="en-US" smtClean="0"/>
              <a:pPr/>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353288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40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A27430-76DD-4ABD-9B8A-4FE6586DCE5A}" type="datetimeFigureOut">
              <a:rPr lang="en-US" smtClean="0"/>
              <a:pPr/>
              <a:t>1/20/2020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4029809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A27430-76DD-4ABD-9B8A-4FE6586DCE5A}" type="datetimeFigureOut">
              <a:rPr lang="en-US" smtClean="0"/>
              <a:pPr/>
              <a:t>1/20/2020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18743991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A27430-76DD-4ABD-9B8A-4FE6586DCE5A}" type="datetimeFigureOut">
              <a:rPr lang="en-US" smtClean="0"/>
              <a:pPr/>
              <a:t>1/20/2020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417133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4A27430-76DD-4ABD-9B8A-4FE6586DCE5A}" type="datetimeFigureOut">
              <a:rPr lang="en-US" smtClean="0"/>
              <a:pPr/>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1761086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100"/>
            </a:lvl2pPr>
            <a:lvl3pPr marL="685800" indent="0">
              <a:buNone/>
              <a:defRPr sz="900"/>
            </a:lvl3pPr>
            <a:lvl4pPr marL="1028700" indent="0">
              <a:buNone/>
              <a:defRPr sz="800"/>
            </a:lvl4pPr>
            <a:lvl5pPr marL="1371600" indent="0">
              <a:buNone/>
              <a:defRPr sz="800"/>
            </a:lvl5pPr>
            <a:lvl6pPr marL="1714500" indent="0">
              <a:buNone/>
              <a:defRPr sz="800"/>
            </a:lvl6pPr>
            <a:lvl7pPr marL="2057400" indent="0">
              <a:buNone/>
              <a:defRPr sz="800"/>
            </a:lvl7pPr>
            <a:lvl8pPr marL="2400300" indent="0">
              <a:buNone/>
              <a:defRPr sz="800"/>
            </a:lvl8pPr>
            <a:lvl9pPr marL="2743200" indent="0">
              <a:buNone/>
              <a:defRPr sz="800"/>
            </a:lvl9pPr>
          </a:lstStyle>
          <a:p>
            <a:pPr lvl="0"/>
            <a:r>
              <a:rPr lang="en-US"/>
              <a:t>Click to edit Master text styles</a:t>
            </a:r>
          </a:p>
        </p:txBody>
      </p:sp>
      <p:sp>
        <p:nvSpPr>
          <p:cNvPr id="5" name="Date Placeholder 4"/>
          <p:cNvSpPr>
            <a:spLocks noGrp="1"/>
          </p:cNvSpPr>
          <p:nvPr>
            <p:ph type="dt" sz="half" idx="10"/>
          </p:nvPr>
        </p:nvSpPr>
        <p:spPr/>
        <p:txBody>
          <a:bodyPr/>
          <a:lstStyle/>
          <a:p>
            <a:fld id="{74A27430-76DD-4ABD-9B8A-4FE6586DCE5A}" type="datetimeFigureOut">
              <a:rPr lang="en-US" smtClean="0"/>
              <a:pPr/>
              <a:t>1/20/2020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6F7B45-2191-452B-90DB-207385614C81}" type="slidenum">
              <a:rPr lang="en-US" smtClean="0"/>
              <a:pPr/>
              <a:t>‹N›</a:t>
            </a:fld>
            <a:endParaRPr lang="en-US"/>
          </a:p>
        </p:txBody>
      </p:sp>
    </p:spTree>
    <p:extLst>
      <p:ext uri="{BB962C8B-B14F-4D97-AF65-F5344CB8AC3E}">
        <p14:creationId xmlns:p14="http://schemas.microsoft.com/office/powerpoint/2010/main" val="2083538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75000"/>
                  </a:schemeClr>
                </a:solidFill>
              </a:defRPr>
            </a:lvl1pPr>
          </a:lstStyle>
          <a:p>
            <a:fld id="{74A27430-76DD-4ABD-9B8A-4FE6586DCE5A}" type="datetimeFigureOut">
              <a:rPr lang="en-US" smtClean="0"/>
              <a:pPr/>
              <a:t>1/20/2020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75000"/>
                  </a:schemeClr>
                </a:solidFill>
              </a:defRPr>
            </a:lvl1pPr>
          </a:lstStyle>
          <a:p>
            <a:fld id="{9E6F7B45-2191-452B-90DB-207385614C81}" type="slidenum">
              <a:rPr lang="en-US" smtClean="0"/>
              <a:pPr/>
              <a:t>‹N›</a:t>
            </a:fld>
            <a:endParaRPr lang="en-US"/>
          </a:p>
        </p:txBody>
      </p: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slide" Target="slide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hyperlink" Target="https://pixabay.com/it/moorabbis-palude-pianta-palustre-2782862/"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hyperlink" Target="https://pixabay.com/it/colorato-colore-scatole-di-vernice-2711731/" TargetMode="Externa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hyperlink" Target="https://pixabay.com/it/ascolta-pocker-piacere-fortuna-3116758/"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5" Type="http://schemas.openxmlformats.org/officeDocument/2006/relationships/hyperlink" Target="https://pixabay.com/it/umano-mano-azienda-carta-soluzioni-3131802/" TargetMode="Externa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hyperlink" Target="https://pixabay.com/it/siccit&#224;-terra-argilla-crepe-secco-964339/" TargetMode="Externa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hyperlink" Target="https://pixabay.com/it/plasma-sangue-cellule-del-sangue-2753321/" TargetMode="Externa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hyperlink" Target="https://pixabay.com/it/caff&#232;-tazza-di-caff&#232;-porcellana-1576552/" TargetMode="Externa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hyperlink" Target="https://pixabay.com/it/soldi-dollaro-centesimi-euro-837376/" TargetMode="Externa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hyperlink" Target="https://pixabay.com/it/animale-animale-domestico-gatto-2905012/" TargetMode="Externa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8.png"/><Relationship Id="rId5" Type="http://schemas.openxmlformats.org/officeDocument/2006/relationships/hyperlink" Target="https://tympanus.net/Development/AnimatedCheckboxes/" TargetMode="External"/><Relationship Id="rId4" Type="http://schemas.openxmlformats.org/officeDocument/2006/relationships/slide" Target="slide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hyperlink" Target="https://pixabay.com/it/giornale-lettura-informazioni-2253408/" TargetMode="External"/><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hyperlink" Target="https://pixabay.com/it/soldi-dollaro-centesimi-euro-837376/" TargetMode="External"/><Relationship Id="rId4"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hyperlink" Target="https://pixabay.com/it/luna-astronomia-lunare-eclissi-3182406/" TargetMode="Externa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hyperlink" Target="https://pixabay.com/it/consulenza-immobiliare-3031678/" TargetMode="Externa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hyperlink" Target="https://pixabay.com/it/portatile-apple-tastiera-tecnologia-2587224/" TargetMode="External"/><Relationship Id="rId4" Type="http://schemas.openxmlformats.org/officeDocument/2006/relationships/image" Target="../media/image23.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5" Type="http://schemas.openxmlformats.org/officeDocument/2006/relationships/hyperlink" Target="https://pixabay.com/it/bydgoszcz-funambolo-polo-primavera-700132/" TargetMode="Externa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5" Type="http://schemas.openxmlformats.org/officeDocument/2006/relationships/hyperlink" Target="https://pixabay.com/it/ferrovia-piattaforma-mente-divario-1758208/" TargetMode="External"/><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hyperlink" Target="https://pixabay.com/it/persone-uomo-cuffie-musica-suono-2572971/" TargetMode="Externa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 Id="rId5" Type="http://schemas.openxmlformats.org/officeDocument/2006/relationships/hyperlink" Target="https://pixabay.com/it/strumento-artigianato-pinze-1028850/" TargetMode="External"/><Relationship Id="rId4" Type="http://schemas.openxmlformats.org/officeDocument/2006/relationships/image" Target="../media/image2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4.xml"/><Relationship Id="rId5" Type="http://schemas.openxmlformats.org/officeDocument/2006/relationships/hyperlink" Target="https://pixabay.com/it/borsa-denaro-portafoglio-pagare-420917/" TargetMode="Externa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hyperlink" Target="https://pixabay.com/it/lettura-educazione-istruzione-3048651/" TargetMode="Externa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 Id="rId5" Type="http://schemas.openxmlformats.org/officeDocument/2006/relationships/hyperlink" Target="https://pixabay.com/it/metro-a-nastro-a-rulli-metro-a-nastro-2157306/" TargetMode="Externa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hyperlink" Target="https://pixabay.com/it/raubadler-savannenadler-adler-bird-2749590/" TargetMode="Externa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xml"/><Relationship Id="rId5" Type="http://schemas.openxmlformats.org/officeDocument/2006/relationships/hyperlink" Target="https://pixabay.com/it/strumenti-vintage-1209764/" TargetMode="Externa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hyperlink" Target="https://pixabay.com/it/business-carta-ufficio-finanza-3239669/" TargetMode="Externa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5" Type="http://schemas.openxmlformats.org/officeDocument/2006/relationships/hyperlink" Target="https://pixabay.com/it/leggere-imparare-scuola-studente-2007119/" TargetMode="Externa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493001" y="81894"/>
            <a:ext cx="342900" cy="335414"/>
          </a:xfrm>
          <a:prstGeom prst="ellipse">
            <a:avLst/>
          </a:prstGeom>
          <a:noFill/>
          <a:ln>
            <a:noFill/>
          </a:ln>
        </p:spPr>
        <p:txBody>
          <a:bodyPr wrap="square" lIns="68580" tIns="34290" rIns="68580" bIns="34290" rtlCol="0">
            <a:spAutoFit/>
          </a:bodyPr>
          <a:lstStyle/>
          <a:p>
            <a:pPr algn="ctr"/>
            <a:r>
              <a:rPr lang="en-US" sz="1100" dirty="0">
                <a:solidFill>
                  <a:srgbClr val="E5E7E7"/>
                </a:solidFill>
                <a:latin typeface="Lato Light" panose="020F0302020204030203" pitchFamily="34" charset="0"/>
                <a:sym typeface="Wingdings 2" panose="05020102010507070707" pitchFamily="18" charset="2"/>
              </a:rPr>
              <a:t></a:t>
            </a:r>
            <a:endParaRPr lang="en-US" sz="1100" dirty="0">
              <a:solidFill>
                <a:srgbClr val="E5E7E7"/>
              </a:solidFill>
              <a:latin typeface="Lato Light" panose="020F0302020204030203" pitchFamily="34" charset="0"/>
            </a:endParaRPr>
          </a:p>
        </p:txBody>
      </p:sp>
      <p:sp>
        <p:nvSpPr>
          <p:cNvPr id="18" name="Rectangle 17">
            <a:hlinkClick r:id="" action="ppaction://noaction"/>
          </p:cNvPr>
          <p:cNvSpPr/>
          <p:nvPr/>
        </p:nvSpPr>
        <p:spPr>
          <a:xfrm>
            <a:off x="7493001" y="81894"/>
            <a:ext cx="34290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100" dirty="0"/>
          </a:p>
        </p:txBody>
      </p:sp>
      <p:sp>
        <p:nvSpPr>
          <p:cNvPr id="2" name="Rettangolo 1">
            <a:extLst>
              <a:ext uri="{FF2B5EF4-FFF2-40B4-BE49-F238E27FC236}">
                <a16:creationId xmlns:a16="http://schemas.microsoft.com/office/drawing/2014/main" id="{42F6342F-5A1B-48DF-B654-D56E168BEE07}"/>
              </a:ext>
            </a:extLst>
          </p:cNvPr>
          <p:cNvSpPr/>
          <p:nvPr/>
        </p:nvSpPr>
        <p:spPr>
          <a:xfrm>
            <a:off x="0" y="652604"/>
            <a:ext cx="9144000" cy="3333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it-IT" sz="1800" dirty="0"/>
          </a:p>
        </p:txBody>
      </p:sp>
      <p:sp>
        <p:nvSpPr>
          <p:cNvPr id="12" name="Rounded Rectangle 11">
            <a:hlinkClick r:id="rId4" action="ppaction://hlinksldjump"/>
          </p:cNvPr>
          <p:cNvSpPr/>
          <p:nvPr/>
        </p:nvSpPr>
        <p:spPr>
          <a:xfrm>
            <a:off x="3543300" y="3251501"/>
            <a:ext cx="2057400" cy="533400"/>
          </a:xfrm>
          <a:prstGeom prst="roundRect">
            <a:avLst>
              <a:gd name="adj" fmla="val 50000"/>
            </a:avLst>
          </a:prstGeom>
          <a:noFill/>
          <a:ln w="9525">
            <a:solidFill>
              <a:srgbClr val="E5E7E7"/>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800" b="1" spc="225" dirty="0">
                <a:solidFill>
                  <a:schemeClr val="tx1"/>
                </a:solidFill>
                <a:latin typeface="Lato Light" panose="020F0302020204030203" pitchFamily="34" charset="0"/>
              </a:rPr>
              <a:t>LEZIONE 5</a:t>
            </a:r>
          </a:p>
        </p:txBody>
      </p:sp>
      <p:sp>
        <p:nvSpPr>
          <p:cNvPr id="17" name="TextBox 15">
            <a:extLst>
              <a:ext uri="{FF2B5EF4-FFF2-40B4-BE49-F238E27FC236}">
                <a16:creationId xmlns:a16="http://schemas.microsoft.com/office/drawing/2014/main" id="{64309341-FD8B-4313-BC02-959B0DA115C2}"/>
              </a:ext>
            </a:extLst>
          </p:cNvPr>
          <p:cNvSpPr txBox="1"/>
          <p:nvPr/>
        </p:nvSpPr>
        <p:spPr>
          <a:xfrm>
            <a:off x="0" y="1579783"/>
            <a:ext cx="9144000" cy="961802"/>
          </a:xfrm>
          <a:prstGeom prst="rect">
            <a:avLst/>
          </a:prstGeom>
          <a:noFill/>
        </p:spPr>
        <p:txBody>
          <a:bodyPr wrap="square" lIns="68580" tIns="34290" rIns="68580" bIns="34290" rtlCol="0">
            <a:spAutoFit/>
          </a:bodyPr>
          <a:lstStyle/>
          <a:p>
            <a:pPr algn="ctr"/>
            <a:endParaRPr lang="it-IT" sz="1800" dirty="0">
              <a:latin typeface="Merriweather" panose="00000500000000000000" pitchFamily="2" charset="0"/>
            </a:endParaRPr>
          </a:p>
          <a:p>
            <a:pPr algn="ctr"/>
            <a:r>
              <a:rPr lang="it-IT" sz="2000" dirty="0">
                <a:solidFill>
                  <a:srgbClr val="FF0000"/>
                </a:solidFill>
                <a:latin typeface="Gisha" pitchFamily="34" charset="-79"/>
                <a:cs typeface="Gisha" pitchFamily="34" charset="-79"/>
              </a:rPr>
              <a:t>Modulo 1 </a:t>
            </a:r>
          </a:p>
          <a:p>
            <a:pPr algn="ctr"/>
            <a:r>
              <a:rPr lang="it-IT" sz="2000" dirty="0">
                <a:solidFill>
                  <a:srgbClr val="FF0000"/>
                </a:solidFill>
                <a:latin typeface="Gisha" pitchFamily="34" charset="-79"/>
                <a:cs typeface="Gisha" pitchFamily="34" charset="-79"/>
              </a:rPr>
              <a:t>Gestione di portafoglio e valutazione di adeguatezza</a:t>
            </a:r>
            <a:endParaRPr lang="en-US" sz="2000" dirty="0">
              <a:solidFill>
                <a:srgbClr val="FF0000"/>
              </a:solidFill>
              <a:latin typeface="Gisha" pitchFamily="34" charset="-79"/>
              <a:cs typeface="Gisha" pitchFamily="34" charset="-79"/>
            </a:endParaRPr>
          </a:p>
        </p:txBody>
      </p:sp>
      <p:sp>
        <p:nvSpPr>
          <p:cNvPr id="20" name="Rectangle 4">
            <a:extLst>
              <a:ext uri="{FF2B5EF4-FFF2-40B4-BE49-F238E27FC236}">
                <a16:creationId xmlns:a16="http://schemas.microsoft.com/office/drawing/2014/main" id="{6F92717E-7CDE-4CCC-A194-5CC8A5A8F348}"/>
              </a:ext>
            </a:extLst>
          </p:cNvPr>
          <p:cNvSpPr/>
          <p:nvPr/>
        </p:nvSpPr>
        <p:spPr>
          <a:xfrm>
            <a:off x="1" y="808087"/>
            <a:ext cx="9143999" cy="516988"/>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t-IT" sz="1800" b="1" dirty="0">
                <a:latin typeface="Merriweather" panose="00000500000000000000" pitchFamily="2" charset="0"/>
              </a:rPr>
              <a:t> </a:t>
            </a:r>
            <a:r>
              <a:rPr lang="it-IT" sz="2800" dirty="0">
                <a:latin typeface="Gisha" pitchFamily="34" charset="-79"/>
                <a:cs typeface="Gisha" pitchFamily="34" charset="-79"/>
              </a:rPr>
              <a:t>Gestione di portafoglio e valutazione di adeguatezza</a:t>
            </a:r>
          </a:p>
        </p:txBody>
      </p:sp>
      <p:sp>
        <p:nvSpPr>
          <p:cNvPr id="10" name="CasellaDiTesto 9"/>
          <p:cNvSpPr txBox="1"/>
          <p:nvPr/>
        </p:nvSpPr>
        <p:spPr>
          <a:xfrm>
            <a:off x="3368040" y="69275"/>
            <a:ext cx="2188869" cy="584775"/>
          </a:xfrm>
          <a:prstGeom prst="rect">
            <a:avLst/>
          </a:prstGeom>
          <a:noFill/>
        </p:spPr>
        <p:txBody>
          <a:bodyPr wrap="none" rtlCol="0">
            <a:spAutoFit/>
          </a:bodyPr>
          <a:lstStyle/>
          <a:p>
            <a:r>
              <a:rPr lang="it-IT" sz="3200" dirty="0" err="1">
                <a:latin typeface="Gisha" pitchFamily="34" charset="-79"/>
                <a:cs typeface="Gisha" pitchFamily="34" charset="-79"/>
              </a:rPr>
              <a:t>Storyboard</a:t>
            </a:r>
            <a:endParaRPr lang="it-IT" sz="3200" dirty="0">
              <a:latin typeface="Gisha" pitchFamily="34" charset="-79"/>
              <a:cs typeface="Gisha" pitchFamily="34" charset="-79"/>
            </a:endParaRPr>
          </a:p>
        </p:txBody>
      </p:sp>
      <p:sp>
        <p:nvSpPr>
          <p:cNvPr id="13" name="Rectangle 4">
            <a:extLst>
              <a:ext uri="{FF2B5EF4-FFF2-40B4-BE49-F238E27FC236}">
                <a16:creationId xmlns:a16="http://schemas.microsoft.com/office/drawing/2014/main" id="{A2373C69-AC25-44B2-9622-F5AAEA015FCA}"/>
              </a:ext>
            </a:extLst>
          </p:cNvPr>
          <p:cNvSpPr/>
          <p:nvPr/>
        </p:nvSpPr>
        <p:spPr>
          <a:xfrm>
            <a:off x="1" y="4619161"/>
            <a:ext cx="9143999" cy="516988"/>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it-IT" sz="1800" b="1" dirty="0">
                <a:latin typeface="Merriweather" panose="00000500000000000000" pitchFamily="2" charset="0"/>
              </a:rPr>
              <a:t> </a:t>
            </a:r>
            <a:endParaRPr lang="it-IT" sz="2800" dirty="0">
              <a:latin typeface="Gisha" pitchFamily="34" charset="-79"/>
              <a:cs typeface="Gisha" pitchFamily="34" charset="-79"/>
            </a:endParaRPr>
          </a:p>
        </p:txBody>
      </p:sp>
      <p:sp>
        <p:nvSpPr>
          <p:cNvPr id="16" name="TextBox 15"/>
          <p:cNvSpPr txBox="1"/>
          <p:nvPr/>
        </p:nvSpPr>
        <p:spPr>
          <a:xfrm>
            <a:off x="0" y="3874696"/>
            <a:ext cx="9144000" cy="500137"/>
          </a:xfrm>
          <a:prstGeom prst="rect">
            <a:avLst/>
          </a:prstGeom>
          <a:noFill/>
        </p:spPr>
        <p:txBody>
          <a:bodyPr wrap="square" lIns="68580" tIns="34290" rIns="68580" bIns="34290" rtlCol="0">
            <a:spAutoFit/>
          </a:bodyPr>
          <a:lstStyle/>
          <a:p>
            <a:pPr algn="ctr"/>
            <a:r>
              <a:rPr lang="it-IT" sz="2800" dirty="0">
                <a:latin typeface="Gisha" panose="020B0502040204020203" pitchFamily="34" charset="-79"/>
                <a:cs typeface="Gisha" panose="020B0502040204020203" pitchFamily="34" charset="-79"/>
              </a:rPr>
              <a:t>GLI ORIENTAMENTI DELL’ESMA - PARTE 2</a:t>
            </a:r>
            <a:endParaRPr lang="en-US" sz="2800" dirty="0">
              <a:latin typeface="Gisha" panose="020B0502040204020203" pitchFamily="34" charset="-79"/>
              <a:cs typeface="Gisha" panose="020B0502040204020203" pitchFamily="34" charset="-79"/>
            </a:endParaRPr>
          </a:p>
        </p:txBody>
      </p:sp>
    </p:spTree>
    <p:custDataLst>
      <p:tags r:id="rId1"/>
    </p:custDataLst>
    <p:extLst>
      <p:ext uri="{BB962C8B-B14F-4D97-AF65-F5344CB8AC3E}">
        <p14:creationId xmlns:p14="http://schemas.microsoft.com/office/powerpoint/2010/main" val="77625605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4A8934B-35CA-4D5F-8F7F-96B60C48B05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779"/>
          <a:stretch/>
        </p:blipFill>
        <p:spPr>
          <a:xfrm>
            <a:off x="0" y="-11946"/>
            <a:ext cx="4819188" cy="5155445"/>
          </a:xfrm>
          <a:prstGeom prst="rect">
            <a:avLst/>
          </a:prstGeom>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3">
            <a:extLst>
              <a:ext uri="{FF2B5EF4-FFF2-40B4-BE49-F238E27FC236}">
                <a16:creationId xmlns:a16="http://schemas.microsoft.com/office/drawing/2014/main" id="{2BDFE3A1-4839-454F-82AC-7FFEF99C480C}"/>
              </a:ext>
            </a:extLst>
          </p:cNvPr>
          <p:cNvSpPr/>
          <p:nvPr/>
        </p:nvSpPr>
        <p:spPr>
          <a:xfrm>
            <a:off x="3275439" y="-11943"/>
            <a:ext cx="5886365" cy="263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15">
            <a:extLst>
              <a:ext uri="{FF2B5EF4-FFF2-40B4-BE49-F238E27FC236}">
                <a16:creationId xmlns:a16="http://schemas.microsoft.com/office/drawing/2014/main" id="{FE630332-10B7-4615-9E72-FE4FD5E1FF1A}"/>
              </a:ext>
            </a:extLst>
          </p:cNvPr>
          <p:cNvSpPr/>
          <p:nvPr/>
        </p:nvSpPr>
        <p:spPr>
          <a:xfrm>
            <a:off x="3275440" y="2599886"/>
            <a:ext cx="5868560" cy="2543614"/>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600"/>
              </a:spcAft>
              <a:defRPr/>
            </a:pPr>
            <a:endParaRPr lang="it-IT" altLang="it-IT" dirty="0">
              <a:solidFill>
                <a:schemeClr val="tx1"/>
              </a:solidFill>
              <a:latin typeface="Gisha" panose="020B0502040204020203" pitchFamily="34" charset="-79"/>
              <a:cs typeface="Gisha" panose="020B0502040204020203" pitchFamily="34" charset="-79"/>
            </a:endParaRPr>
          </a:p>
        </p:txBody>
      </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Portata delle informazioni da raccogliere sui clienti 1/9</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9</a:t>
            </a: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0" name="Ovale 29">
            <a:extLst>
              <a:ext uri="{FF2B5EF4-FFF2-40B4-BE49-F238E27FC236}">
                <a16:creationId xmlns:a16="http://schemas.microsoft.com/office/drawing/2014/main" id="{1AE967E7-665F-4FD1-ABF8-7458B9A84DC6}"/>
              </a:ext>
            </a:extLst>
          </p:cNvPr>
          <p:cNvSpPr/>
          <p:nvPr/>
        </p:nvSpPr>
        <p:spPr>
          <a:xfrm>
            <a:off x="31526" y="53722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9" name="Rettangolo 38">
            <a:extLst>
              <a:ext uri="{FF2B5EF4-FFF2-40B4-BE49-F238E27FC236}">
                <a16:creationId xmlns:a16="http://schemas.microsoft.com/office/drawing/2014/main" id="{16FAFEDD-E6FC-405D-A681-D645A8A78EFF}"/>
              </a:ext>
            </a:extLst>
          </p:cNvPr>
          <p:cNvSpPr/>
          <p:nvPr/>
        </p:nvSpPr>
        <p:spPr>
          <a:xfrm>
            <a:off x="-2148168" y="-11944"/>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https://pixabay.com/it/moorabbis-palude-pianta-palustre-2782862/</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a:p>
            <a:endParaRPr lang="it-IT" dirty="0">
              <a:latin typeface="Gisha" panose="020B0502040204020203" pitchFamily="34" charset="-79"/>
              <a:cs typeface="Gisha" panose="020B0502040204020203" pitchFamily="34" charset="-79"/>
            </a:endParaRPr>
          </a:p>
        </p:txBody>
      </p:sp>
      <p:sp>
        <p:nvSpPr>
          <p:cNvPr id="22" name="TextBox 18">
            <a:extLst>
              <a:ext uri="{FF2B5EF4-FFF2-40B4-BE49-F238E27FC236}">
                <a16:creationId xmlns:a16="http://schemas.microsoft.com/office/drawing/2014/main" id="{EFCBE997-5260-4861-B58F-860BBE04AC26}"/>
              </a:ext>
            </a:extLst>
          </p:cNvPr>
          <p:cNvSpPr txBox="1"/>
          <p:nvPr/>
        </p:nvSpPr>
        <p:spPr>
          <a:xfrm>
            <a:off x="3500850" y="3077103"/>
            <a:ext cx="5590965" cy="1612044"/>
          </a:xfrm>
          <a:prstGeom prst="rect">
            <a:avLst/>
          </a:prstGeom>
          <a:noFill/>
        </p:spPr>
        <p:txBody>
          <a:bodyPr wrap="square" rtlCol="0">
            <a:spAutoFit/>
          </a:bodyPr>
          <a:lstStyle/>
          <a:p>
            <a:pPr>
              <a:lnSpc>
                <a:spcPts val="2000"/>
              </a:lnSpc>
              <a:defRPr/>
            </a:pPr>
            <a:r>
              <a:rPr lang="it-IT" altLang="it-IT" dirty="0">
                <a:latin typeface="Gisha" panose="020B0502040204020203" pitchFamily="34" charset="-79"/>
                <a:cs typeface="Gisha" panose="020B0502040204020203" pitchFamily="34" charset="-79"/>
              </a:rPr>
              <a:t>Prima di prestare i servizi di consulenza in materia di investimenti o di gestione di portafogli, gli intermediari </a:t>
            </a:r>
            <a:r>
              <a:rPr lang="it-IT" altLang="it-IT" b="1" dirty="0">
                <a:latin typeface="Gisha" panose="020B0502040204020203" pitchFamily="34" charset="-79"/>
                <a:cs typeface="Gisha" panose="020B0502040204020203" pitchFamily="34" charset="-79"/>
              </a:rPr>
              <a:t>devono sempre raccogliere le «informazioni necessarie» sulle conoscenze e le esperienze del cliente, sulla sua situazione finanziaria e sui suoi obiettivi di investimento.</a:t>
            </a:r>
          </a:p>
          <a:p>
            <a:pPr>
              <a:lnSpc>
                <a:spcPts val="2000"/>
              </a:lnSpc>
              <a:defRPr/>
            </a:pPr>
            <a:r>
              <a:rPr lang="it-IT" altLang="it-IT" dirty="0">
                <a:latin typeface="Gisha" panose="020B0502040204020203" pitchFamily="34" charset="-79"/>
                <a:cs typeface="Gisha" panose="020B0502040204020203" pitchFamily="34" charset="-79"/>
              </a:rPr>
              <a:t>(ESMA, Orientamento generale 4, par. 30)</a:t>
            </a:r>
          </a:p>
        </p:txBody>
      </p:sp>
      <p:sp>
        <p:nvSpPr>
          <p:cNvPr id="21" name="TextBox 18">
            <a:extLst>
              <a:ext uri="{FF2B5EF4-FFF2-40B4-BE49-F238E27FC236}">
                <a16:creationId xmlns:a16="http://schemas.microsoft.com/office/drawing/2014/main" id="{B7B2E700-1150-4109-A13E-067DCEEA8FBA}"/>
              </a:ext>
            </a:extLst>
          </p:cNvPr>
          <p:cNvSpPr txBox="1"/>
          <p:nvPr/>
        </p:nvSpPr>
        <p:spPr>
          <a:xfrm>
            <a:off x="3454596" y="884242"/>
            <a:ext cx="5683474" cy="1374735"/>
          </a:xfrm>
          <a:prstGeom prst="rect">
            <a:avLst/>
          </a:prstGeom>
          <a:noFill/>
        </p:spPr>
        <p:txBody>
          <a:bodyPr wrap="square" rtlCol="0">
            <a:spAutoFit/>
          </a:bodyPr>
          <a:lstStyle/>
          <a:p>
            <a:pPr>
              <a:lnSpc>
                <a:spcPts val="2000"/>
              </a:lnSpc>
              <a:defRPr/>
            </a:pPr>
            <a:r>
              <a:rPr lang="it-IT" altLang="it-IT" dirty="0">
                <a:latin typeface="Gisha" panose="020B0502040204020203" pitchFamily="34" charset="-79"/>
                <a:cs typeface="Gisha" panose="020B0502040204020203" pitchFamily="34" charset="-79"/>
              </a:rPr>
              <a:t>Gli intermediari «dovrebbero determinare la portata delle informazioni da raccogliere sui clienti alla luce di tutte le caratteristiche dei servizi di consulenza in materia di investimenti o di gestione di portafogli prestati».</a:t>
            </a:r>
          </a:p>
          <a:p>
            <a:pPr>
              <a:lnSpc>
                <a:spcPts val="2000"/>
              </a:lnSpc>
              <a:defRPr/>
            </a:pPr>
            <a:r>
              <a:rPr lang="it-IT" altLang="it-IT" dirty="0">
                <a:latin typeface="Gisha" panose="020B0502040204020203" pitchFamily="34" charset="-79"/>
                <a:cs typeface="Gisha" panose="020B0502040204020203" pitchFamily="34" charset="-79"/>
              </a:rPr>
              <a:t>(ESMA, Orientamento generale 4, par. 29)</a:t>
            </a:r>
          </a:p>
        </p:txBody>
      </p:sp>
      <p:sp>
        <p:nvSpPr>
          <p:cNvPr id="20" name="Ovale 19">
            <a:extLst>
              <a:ext uri="{FF2B5EF4-FFF2-40B4-BE49-F238E27FC236}">
                <a16:creationId xmlns:a16="http://schemas.microsoft.com/office/drawing/2014/main" id="{C94A9D3D-1B8D-49CB-937E-E03530C12FA6}"/>
              </a:ext>
            </a:extLst>
          </p:cNvPr>
          <p:cNvSpPr/>
          <p:nvPr/>
        </p:nvSpPr>
        <p:spPr>
          <a:xfrm>
            <a:off x="3274168" y="51386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23" name="Ovale 22">
            <a:extLst>
              <a:ext uri="{FF2B5EF4-FFF2-40B4-BE49-F238E27FC236}">
                <a16:creationId xmlns:a16="http://schemas.microsoft.com/office/drawing/2014/main" id="{89AF3291-E65F-4F3E-82B9-462F9A6CDBA8}"/>
              </a:ext>
            </a:extLst>
          </p:cNvPr>
          <p:cNvSpPr/>
          <p:nvPr/>
        </p:nvSpPr>
        <p:spPr>
          <a:xfrm>
            <a:off x="3274169" y="2599886"/>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a:t>
            </a:r>
          </a:p>
        </p:txBody>
      </p:sp>
    </p:spTree>
    <p:custDataLst>
      <p:tags r:id="rId1"/>
    </p:custDataLst>
    <p:extLst>
      <p:ext uri="{BB962C8B-B14F-4D97-AF65-F5344CB8AC3E}">
        <p14:creationId xmlns:p14="http://schemas.microsoft.com/office/powerpoint/2010/main" val="26646521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479DF2D1-3B60-451D-A0AF-E851A0DB49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146"/>
          <a:stretch/>
        </p:blipFill>
        <p:spPr>
          <a:xfrm>
            <a:off x="-173" y="0"/>
            <a:ext cx="6932467" cy="5143500"/>
          </a:xfrm>
          <a:prstGeom prst="rect">
            <a:avLst/>
          </a:prstGeom>
        </p:spPr>
      </p:pic>
      <p:sp>
        <p:nvSpPr>
          <p:cNvPr id="17" name="Rectangle 16"/>
          <p:cNvSpPr/>
          <p:nvPr/>
        </p:nvSpPr>
        <p:spPr>
          <a:xfrm>
            <a:off x="6299199" y="2571752"/>
            <a:ext cx="2846070" cy="25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440603" y="-12899"/>
            <a:ext cx="5692139" cy="5156400"/>
            <a:chOff x="4563649" y="0"/>
            <a:chExt cx="3794760" cy="3401568"/>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63649"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719540" y="790023"/>
              <a:ext cx="3482977" cy="2163197"/>
            </a:xfrm>
            <a:prstGeom prst="rect">
              <a:avLst/>
            </a:prstGeom>
            <a:grpFill/>
          </p:spPr>
          <p:txBody>
            <a:bodyPr wrap="square" rtlCol="0">
              <a:spAutoFit/>
            </a:bodyPr>
            <a:lstStyle/>
            <a:p>
              <a:pPr>
                <a:lnSpc>
                  <a:spcPts val="2000"/>
                </a:lnSpc>
                <a:spcAft>
                  <a:spcPts val="600"/>
                </a:spcAft>
                <a:defRPr/>
              </a:pPr>
              <a:r>
                <a:rPr lang="it-IT" altLang="it-IT" dirty="0">
                  <a:latin typeface="Gisha" panose="020B0502040204020203" pitchFamily="34" charset="-79"/>
                  <a:cs typeface="Gisha" panose="020B0502040204020203" pitchFamily="34" charset="-79"/>
                </a:rPr>
                <a:t>Nel determinare quali informazioni sono «necessarie» e pertinenti, gli intermediari dovrebbero valutare, in relazione alle conoscenze e alle esperienze del cliente, alla sua situazione finanziaria e ai suoi obiettivi di investimento:</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il tipo di strumento finanziario o di operazione che l’intermediario  può raccomandare o acquistare (compresi la complessità e il livello di rischio);</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la natura e la portata del servizio che l’impresa può fornire;</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la natura, le esigenze e le caratteristiche del cliente.</a:t>
              </a:r>
            </a:p>
            <a:p>
              <a:pPr>
                <a:lnSpc>
                  <a:spcPts val="2000"/>
                </a:lnSpc>
                <a:spcAft>
                  <a:spcPts val="600"/>
                </a:spcAft>
                <a:defRPr/>
              </a:pPr>
              <a:endParaRPr lang="it-IT" altLang="it-IT" dirty="0">
                <a:latin typeface="Gisha" panose="020B0502040204020203" pitchFamily="34" charset="-79"/>
                <a:cs typeface="Gisha" panose="020B0502040204020203" pitchFamily="34" charset="-79"/>
              </a:endParaRPr>
            </a:p>
            <a:p>
              <a:pPr>
                <a:lnSpc>
                  <a:spcPts val="2000"/>
                </a:lnSpc>
                <a:spcAft>
                  <a:spcPts val="600"/>
                </a:spcAft>
                <a:defRPr/>
              </a:pPr>
              <a:r>
                <a:rPr lang="it-IT" altLang="it-IT" dirty="0">
                  <a:latin typeface="Gisha" panose="020B0502040204020203" pitchFamily="34" charset="-79"/>
                  <a:cs typeface="Gisha" panose="020B0502040204020203" pitchFamily="34" charset="-79"/>
                </a:rPr>
                <a:t>(ESMA, Orientamento generale 4, par. 31)</a:t>
              </a:r>
            </a:p>
          </p:txBody>
        </p:sp>
      </p:gr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Portata delle informazioni da raccogliere sui clienti 2/9</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10</a:t>
            </a: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https://pixabay.com/it/colorato-colore-scatole-di-vernice-2711731/</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25" name="Ovale 24">
            <a:extLst>
              <a:ext uri="{FF2B5EF4-FFF2-40B4-BE49-F238E27FC236}">
                <a16:creationId xmlns:a16="http://schemas.microsoft.com/office/drawing/2014/main" id="{1AE967E7-665F-4FD1-ABF8-7458B9A84DC6}"/>
              </a:ext>
            </a:extLst>
          </p:cNvPr>
          <p:cNvSpPr/>
          <p:nvPr/>
        </p:nvSpPr>
        <p:spPr>
          <a:xfrm>
            <a:off x="0" y="497194"/>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18" name="Ovale 17">
            <a:extLst>
              <a:ext uri="{FF2B5EF4-FFF2-40B4-BE49-F238E27FC236}">
                <a16:creationId xmlns:a16="http://schemas.microsoft.com/office/drawing/2014/main" id="{35C11A15-4910-45BE-B923-82A9F10F7695}"/>
              </a:ext>
            </a:extLst>
          </p:cNvPr>
          <p:cNvSpPr/>
          <p:nvPr/>
        </p:nvSpPr>
        <p:spPr>
          <a:xfrm>
            <a:off x="3509142" y="776120"/>
            <a:ext cx="639948"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2-6</a:t>
            </a:r>
          </a:p>
        </p:txBody>
      </p:sp>
    </p:spTree>
    <p:custDataLst>
      <p:tags r:id="rId1"/>
    </p:custDataLst>
    <p:extLst>
      <p:ext uri="{BB962C8B-B14F-4D97-AF65-F5344CB8AC3E}">
        <p14:creationId xmlns:p14="http://schemas.microsoft.com/office/powerpoint/2010/main" val="2730336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4B015DD8-9C9B-41CC-B04F-C8B6FECB7B3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2445"/>
          <a:stretch/>
        </p:blipFill>
        <p:spPr>
          <a:xfrm>
            <a:off x="-1" y="0"/>
            <a:ext cx="9143999" cy="3989070"/>
          </a:xfrm>
          <a:prstGeom prst="rect">
            <a:avLst/>
          </a:prstGeom>
        </p:spPr>
      </p:pic>
      <p:sp>
        <p:nvSpPr>
          <p:cNvPr id="3" name="Rectangle 2"/>
          <p:cNvSpPr/>
          <p:nvPr/>
        </p:nvSpPr>
        <p:spPr>
          <a:xfrm>
            <a:off x="0" y="3227023"/>
            <a:ext cx="4667534" cy="1916478"/>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75656" y="3220034"/>
            <a:ext cx="4789973" cy="192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Ovale 22">
            <a:extLst>
              <a:ext uri="{FF2B5EF4-FFF2-40B4-BE49-F238E27FC236}">
                <a16:creationId xmlns:a16="http://schemas.microsoft.com/office/drawing/2014/main" id="{8C765D8B-8C39-421F-B268-0D7DE83E54CE}"/>
              </a:ext>
            </a:extLst>
          </p:cNvPr>
          <p:cNvSpPr/>
          <p:nvPr/>
        </p:nvSpPr>
        <p:spPr>
          <a:xfrm>
            <a:off x="30256" y="3286141"/>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a:t>
            </a:r>
          </a:p>
        </p:txBody>
      </p:sp>
      <p:sp>
        <p:nvSpPr>
          <p:cNvPr id="24" name="Ovale 23">
            <a:extLst>
              <a:ext uri="{FF2B5EF4-FFF2-40B4-BE49-F238E27FC236}">
                <a16:creationId xmlns:a16="http://schemas.microsoft.com/office/drawing/2014/main" id="{5CC97682-0C16-4668-9A19-A5014889A2EC}"/>
              </a:ext>
            </a:extLst>
          </p:cNvPr>
          <p:cNvSpPr/>
          <p:nvPr/>
        </p:nvSpPr>
        <p:spPr>
          <a:xfrm>
            <a:off x="4428920" y="338918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endParaRPr lang="it-IT" sz="1400" dirty="0"/>
          </a:p>
        </p:txBody>
      </p:sp>
      <p:sp>
        <p:nvSpPr>
          <p:cNvPr id="33" name="TextBox 10">
            <a:hlinkClick r:id="" action="ppaction://noaction"/>
            <a:extLst>
              <a:ext uri="{FF2B5EF4-FFF2-40B4-BE49-F238E27FC236}">
                <a16:creationId xmlns:a16="http://schemas.microsoft.com/office/drawing/2014/main" id="{D19CDF35-0AE2-4D49-A104-4830EB5AE5DA}"/>
              </a:ext>
            </a:extLst>
          </p:cNvPr>
          <p:cNvSpPr txBox="1"/>
          <p:nvPr/>
        </p:nvSpPr>
        <p:spPr>
          <a:xfrm>
            <a:off x="-98172" y="3721265"/>
            <a:ext cx="4572000" cy="1169551"/>
          </a:xfrm>
          <a:prstGeom prst="rect">
            <a:avLst/>
          </a:prstGeom>
          <a:noFill/>
        </p:spPr>
        <p:txBody>
          <a:bodyPr wrap="square" rtlCol="0">
            <a:spAutoFit/>
          </a:bodyPr>
          <a:lstStyle/>
          <a:p>
            <a:pPr marL="114300">
              <a:spcAft>
                <a:spcPts val="600"/>
              </a:spcAft>
              <a:defRPr/>
            </a:pPr>
            <a:r>
              <a:rPr lang="it-IT" altLang="it-IT" dirty="0">
                <a:latin typeface="Gisha" panose="020B0502040204020203" pitchFamily="34" charset="-79"/>
                <a:cs typeface="Gisha" panose="020B0502040204020203" pitchFamily="34" charset="-79"/>
              </a:rPr>
              <a:t>Nel fornire l'accesso a strumenti finanziari complessi e/o rischiosi, gli intermediari dovrebbero valutare la necessità di raccogliere informazioni più approfondite sul cliente rispetto a quelle che raccoglierebbero in caso di strumenti meno complessi o rischiosi.</a:t>
            </a:r>
          </a:p>
        </p:txBody>
      </p:sp>
      <p:sp>
        <p:nvSpPr>
          <p:cNvPr id="34" name="TextBox 10">
            <a:hlinkClick r:id="" action="ppaction://noaction"/>
            <a:extLst>
              <a:ext uri="{FF2B5EF4-FFF2-40B4-BE49-F238E27FC236}">
                <a16:creationId xmlns:a16="http://schemas.microsoft.com/office/drawing/2014/main" id="{29FB1A4C-A46F-48AA-9319-F487A6883FE8}"/>
              </a:ext>
            </a:extLst>
          </p:cNvPr>
          <p:cNvSpPr txBox="1"/>
          <p:nvPr/>
        </p:nvSpPr>
        <p:spPr>
          <a:xfrm>
            <a:off x="4572000" y="3728254"/>
            <a:ext cx="4572000" cy="1031051"/>
          </a:xfrm>
          <a:prstGeom prst="rect">
            <a:avLst/>
          </a:prstGeom>
          <a:noFill/>
        </p:spPr>
        <p:txBody>
          <a:bodyPr wrap="square" rtlCol="0">
            <a:spAutoFit/>
          </a:bodyPr>
          <a:lstStyle/>
          <a:p>
            <a:pPr>
              <a:spcAft>
                <a:spcPts val="600"/>
              </a:spcAft>
              <a:defRPr/>
            </a:pPr>
            <a:r>
              <a:rPr lang="it-IT" altLang="it-IT" dirty="0">
                <a:latin typeface="Gisha" panose="020B0502040204020203" pitchFamily="34" charset="-79"/>
                <a:cs typeface="Gisha" panose="020B0502040204020203" pitchFamily="34" charset="-79"/>
              </a:rPr>
              <a:t>In tal modo, gli intermediari possono valutare la capacità del cliente di comprendere e sostenere finanziariamente i rischi connessi a tali strumenti.</a:t>
            </a:r>
          </a:p>
          <a:p>
            <a:pPr>
              <a:spcAft>
                <a:spcPts val="600"/>
              </a:spcAft>
              <a:defRPr/>
            </a:pPr>
            <a:r>
              <a:rPr lang="it-IT" altLang="it-IT" dirty="0">
                <a:latin typeface="Gisha" panose="020B0502040204020203" pitchFamily="34" charset="-79"/>
                <a:cs typeface="Gisha" panose="020B0502040204020203" pitchFamily="34" charset="-79"/>
              </a:rPr>
              <a:t>(ESMA, Orientamento generale 4, par. 33)</a:t>
            </a:r>
          </a:p>
        </p:txBody>
      </p:sp>
      <p:sp>
        <p:nvSpPr>
          <p:cNvPr id="25" name="Rettangolo 24">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https://pixabay.com/it/ascolta-pocker-piacere-fortuna-3116758/</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26" name="Rettangolo 25"/>
          <p:cNvSpPr/>
          <p:nvPr/>
        </p:nvSpPr>
        <p:spPr>
          <a:xfrm>
            <a:off x="0" y="2657325"/>
            <a:ext cx="4572000" cy="5627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it-IT" altLang="it-IT" sz="1600" b="1" dirty="0">
                <a:solidFill>
                  <a:schemeClr val="bg1"/>
                </a:solidFill>
                <a:latin typeface="Gisha" panose="020B0502040204020203" pitchFamily="34" charset="-79"/>
                <a:cs typeface="Gisha" panose="020B0502040204020203" pitchFamily="34" charset="-79"/>
              </a:rPr>
              <a:t>Strumenti finanziari complessi e/o rischiosi.</a:t>
            </a:r>
          </a:p>
        </p:txBody>
      </p:sp>
      <p:sp>
        <p:nvSpPr>
          <p:cNvPr id="28" name="Ovale 27">
            <a:extLst>
              <a:ext uri="{FF2B5EF4-FFF2-40B4-BE49-F238E27FC236}">
                <a16:creationId xmlns:a16="http://schemas.microsoft.com/office/drawing/2014/main" id="{1AE967E7-665F-4FD1-ABF8-7458B9A84DC6}"/>
              </a:ext>
            </a:extLst>
          </p:cNvPr>
          <p:cNvSpPr/>
          <p:nvPr/>
        </p:nvSpPr>
        <p:spPr>
          <a:xfrm>
            <a:off x="55936" y="54047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5" name="Ovale 34">
            <a:extLst>
              <a:ext uri="{FF2B5EF4-FFF2-40B4-BE49-F238E27FC236}">
                <a16:creationId xmlns:a16="http://schemas.microsoft.com/office/drawing/2014/main" id="{1AE967E7-665F-4FD1-ABF8-7458B9A84DC6}"/>
              </a:ext>
            </a:extLst>
          </p:cNvPr>
          <p:cNvSpPr/>
          <p:nvPr/>
        </p:nvSpPr>
        <p:spPr>
          <a:xfrm>
            <a:off x="30256" y="25373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27" name="CasellaDiTesto 26">
            <a:extLst>
              <a:ext uri="{FF2B5EF4-FFF2-40B4-BE49-F238E27FC236}">
                <a16:creationId xmlns:a16="http://schemas.microsoft.com/office/drawing/2014/main" id="{C4A31BE1-542C-4137-AEA5-6D7347E26B83}"/>
              </a:ext>
            </a:extLst>
          </p:cNvPr>
          <p:cNvSpPr txBox="1"/>
          <p:nvPr/>
        </p:nvSpPr>
        <p:spPr>
          <a:xfrm>
            <a:off x="58095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Portata delle informazioni da raccogliere sui clienti 3/9</a:t>
            </a:r>
          </a:p>
        </p:txBody>
      </p:sp>
      <p:sp>
        <p:nvSpPr>
          <p:cNvPr id="20" name="CasellaDiTesto 19">
            <a:extLst>
              <a:ext uri="{FF2B5EF4-FFF2-40B4-BE49-F238E27FC236}">
                <a16:creationId xmlns:a16="http://schemas.microsoft.com/office/drawing/2014/main" id="{D1840ECA-6B35-45B5-9F22-BF4C46E58035}"/>
              </a:ext>
            </a:extLst>
          </p:cNvPr>
          <p:cNvSpPr txBox="1"/>
          <p:nvPr/>
        </p:nvSpPr>
        <p:spPr>
          <a:xfrm>
            <a:off x="8799616" y="59188"/>
            <a:ext cx="366013" cy="307777"/>
          </a:xfrm>
          <a:prstGeom prst="rect">
            <a:avLst/>
          </a:prstGeom>
          <a:noFill/>
        </p:spPr>
        <p:txBody>
          <a:bodyPr wrap="square" rtlCol="0">
            <a:spAutoFit/>
          </a:bodyPr>
          <a:lstStyle/>
          <a:p>
            <a:r>
              <a:rPr lang="it-IT" dirty="0">
                <a:solidFill>
                  <a:schemeClr val="bg1"/>
                </a:solidFill>
              </a:rPr>
              <a:t>11</a:t>
            </a:r>
          </a:p>
        </p:txBody>
      </p:sp>
    </p:spTree>
    <p:custDataLst>
      <p:tags r:id="rId1"/>
    </p:custDataLst>
    <p:extLst>
      <p:ext uri="{BB962C8B-B14F-4D97-AF65-F5344CB8AC3E}">
        <p14:creationId xmlns:p14="http://schemas.microsoft.com/office/powerpoint/2010/main" val="3690861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04D0DFE7-213A-43E7-92A4-24340B1385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628" y="9859"/>
            <a:ext cx="9165628" cy="5070882"/>
          </a:xfrm>
          <a:prstGeom prst="rect">
            <a:avLst/>
          </a:prstGeom>
        </p:spPr>
      </p:pic>
      <p:sp>
        <p:nvSpPr>
          <p:cNvPr id="4" name="Rettangolo 3">
            <a:extLst>
              <a:ext uri="{FF2B5EF4-FFF2-40B4-BE49-F238E27FC236}">
                <a16:creationId xmlns:a16="http://schemas.microsoft.com/office/drawing/2014/main" id="{2A7AE87D-EEE1-4363-96D8-E444F28244B0}"/>
              </a:ext>
            </a:extLst>
          </p:cNvPr>
          <p:cNvSpPr/>
          <p:nvPr/>
        </p:nvSpPr>
        <p:spPr>
          <a:xfrm>
            <a:off x="-21629" y="4075361"/>
            <a:ext cx="9190682" cy="1068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28"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56710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Portata delle informazioni da raccogliere sui clienti 4/9</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429363" cy="307777"/>
          </a:xfrm>
          <a:prstGeom prst="rect">
            <a:avLst/>
          </a:prstGeom>
          <a:noFill/>
        </p:spPr>
        <p:txBody>
          <a:bodyPr wrap="square" rtlCol="0">
            <a:spAutoFit/>
          </a:bodyPr>
          <a:lstStyle/>
          <a:p>
            <a:r>
              <a:rPr lang="it-IT" dirty="0">
                <a:solidFill>
                  <a:schemeClr val="bg1"/>
                </a:solidFill>
              </a:rPr>
              <a:t>12</a:t>
            </a: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https://pixabay.com/it/umano-mano-azienda-carta-soluzioni-3131802/</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8" name="Ovale 37">
            <a:extLst>
              <a:ext uri="{FF2B5EF4-FFF2-40B4-BE49-F238E27FC236}">
                <a16:creationId xmlns:a16="http://schemas.microsoft.com/office/drawing/2014/main" id="{FF3BA2CB-58E3-4DFC-8F62-07E565B912E7}"/>
              </a:ext>
            </a:extLst>
          </p:cNvPr>
          <p:cNvSpPr/>
          <p:nvPr/>
        </p:nvSpPr>
        <p:spPr>
          <a:xfrm>
            <a:off x="-1" y="5660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6" name="Ovale 35">
            <a:extLst>
              <a:ext uri="{FF2B5EF4-FFF2-40B4-BE49-F238E27FC236}">
                <a16:creationId xmlns:a16="http://schemas.microsoft.com/office/drawing/2014/main" id="{FF3BA2CB-58E3-4DFC-8F62-07E565B912E7}"/>
              </a:ext>
            </a:extLst>
          </p:cNvPr>
          <p:cNvSpPr/>
          <p:nvPr/>
        </p:nvSpPr>
        <p:spPr>
          <a:xfrm>
            <a:off x="40430" y="38472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5" name="TextBox 10">
            <a:hlinkClick r:id="" action="ppaction://noaction"/>
            <a:extLst>
              <a:ext uri="{FF2B5EF4-FFF2-40B4-BE49-F238E27FC236}">
                <a16:creationId xmlns:a16="http://schemas.microsoft.com/office/drawing/2014/main" id="{2F15BA41-BD55-404D-888B-892CA57566A6}"/>
              </a:ext>
            </a:extLst>
          </p:cNvPr>
          <p:cNvSpPr txBox="1"/>
          <p:nvPr/>
        </p:nvSpPr>
        <p:spPr>
          <a:xfrm>
            <a:off x="30257" y="4185573"/>
            <a:ext cx="9190682" cy="842603"/>
          </a:xfrm>
          <a:prstGeom prst="rect">
            <a:avLst/>
          </a:prstGeom>
          <a:noFill/>
        </p:spPr>
        <p:txBody>
          <a:bodyPr wrap="square" rtlCol="0">
            <a:spAutoFit/>
          </a:bodyPr>
          <a:lstStyle/>
          <a:p>
            <a:pPr>
              <a:lnSpc>
                <a:spcPts val="2000"/>
              </a:lnSpc>
            </a:pPr>
            <a:r>
              <a:rPr lang="it-IT" altLang="it-IT" dirty="0">
                <a:latin typeface="Gisha" panose="020B0502040204020203" pitchFamily="34" charset="-79"/>
                <a:cs typeface="Gisha" panose="020B0502040204020203" pitchFamily="34" charset="-79"/>
              </a:rPr>
              <a:t>Al riguardo, si ricorda che, ai sensi del par. 16,  già illustrato,  gli intermediari  dovrebbero adottare alcune misure per garantire che il cliente comprenda il concetto di rischio di investimento nonché il rapporto tra il rischio e il rendimento degli investimenti. </a:t>
            </a:r>
          </a:p>
        </p:txBody>
      </p:sp>
    </p:spTree>
    <p:custDataLst>
      <p:tags r:id="rId1"/>
    </p:custDataLst>
    <p:extLst>
      <p:ext uri="{BB962C8B-B14F-4D97-AF65-F5344CB8AC3E}">
        <p14:creationId xmlns:p14="http://schemas.microsoft.com/office/powerpoint/2010/main" val="160426088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E47EEE22-8F47-445C-9F66-27288ECEBE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1972" t="-180" r="808" b="180"/>
          <a:stretch/>
        </p:blipFill>
        <p:spPr>
          <a:xfrm>
            <a:off x="-17805" y="0"/>
            <a:ext cx="2849723" cy="5143500"/>
          </a:xfrm>
          <a:prstGeom prst="rect">
            <a:avLst/>
          </a:prstGeom>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3">
            <a:extLst>
              <a:ext uri="{FF2B5EF4-FFF2-40B4-BE49-F238E27FC236}">
                <a16:creationId xmlns:a16="http://schemas.microsoft.com/office/drawing/2014/main" id="{2BDFE3A1-4839-454F-82AC-7FFEF99C480C}"/>
              </a:ext>
            </a:extLst>
          </p:cNvPr>
          <p:cNvSpPr/>
          <p:nvPr/>
        </p:nvSpPr>
        <p:spPr>
          <a:xfrm>
            <a:off x="3275439" y="-11943"/>
            <a:ext cx="5886365" cy="263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uppo 38"/>
          <p:cNvGrpSpPr/>
          <p:nvPr/>
        </p:nvGrpSpPr>
        <p:grpSpPr>
          <a:xfrm>
            <a:off x="0" y="-370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Portata delle informazioni da raccogliere sui clienti 5/9</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13</a:t>
            </a: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0" name="Ovale 29">
            <a:extLst>
              <a:ext uri="{FF2B5EF4-FFF2-40B4-BE49-F238E27FC236}">
                <a16:creationId xmlns:a16="http://schemas.microsoft.com/office/drawing/2014/main" id="{1AE967E7-665F-4FD1-ABF8-7458B9A84DC6}"/>
              </a:ext>
            </a:extLst>
          </p:cNvPr>
          <p:cNvSpPr/>
          <p:nvPr/>
        </p:nvSpPr>
        <p:spPr>
          <a:xfrm>
            <a:off x="31526" y="53722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9" name="Rettangolo 38">
            <a:extLst>
              <a:ext uri="{FF2B5EF4-FFF2-40B4-BE49-F238E27FC236}">
                <a16:creationId xmlns:a16="http://schemas.microsoft.com/office/drawing/2014/main" id="{16FAFEDD-E6FC-405D-A681-D645A8A78EFF}"/>
              </a:ext>
            </a:extLst>
          </p:cNvPr>
          <p:cNvSpPr/>
          <p:nvPr/>
        </p:nvSpPr>
        <p:spPr>
          <a:xfrm>
            <a:off x="-2482963" y="409008"/>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https://pixabay.com/it/siccità-terra-argilla-crepe-secco-964339/</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err="1" smtClean="0">
                <a:latin typeface="Gisha" panose="020B0502040204020203" pitchFamily="34" charset="-79"/>
                <a:cs typeface="Gisha" panose="020B0502040204020203" pitchFamily="34" charset="-79"/>
              </a:rPr>
              <a:t>Monomediale</a:t>
            </a:r>
            <a:endParaRPr lang="it-IT" dirty="0" smtClean="0">
              <a:latin typeface="Gisha" panose="020B0502040204020203" pitchFamily="34" charset="-79"/>
              <a:cs typeface="Gisha" panose="020B0502040204020203" pitchFamily="34" charset="-79"/>
            </a:endParaRPr>
          </a:p>
          <a:p>
            <a:endParaRPr lang="it-IT" dirty="0" smtClean="0">
              <a:latin typeface="Gisha" panose="020B0502040204020203" pitchFamily="34" charset="-79"/>
              <a:cs typeface="Gisha" panose="020B0502040204020203" pitchFamily="34" charset="-79"/>
            </a:endParaRPr>
          </a:p>
          <a:p>
            <a:r>
              <a:rPr lang="it-IT" dirty="0" smtClean="0">
                <a:latin typeface="Gisha" panose="020B0502040204020203" pitchFamily="34" charset="-79"/>
                <a:cs typeface="Gisha" panose="020B0502040204020203" pitchFamily="34" charset="-79"/>
              </a:rPr>
              <a:t>❶ diapositiva modificata</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p:txBody>
      </p:sp>
      <p:sp>
        <p:nvSpPr>
          <p:cNvPr id="22" name="TextBox 18">
            <a:extLst>
              <a:ext uri="{FF2B5EF4-FFF2-40B4-BE49-F238E27FC236}">
                <a16:creationId xmlns:a16="http://schemas.microsoft.com/office/drawing/2014/main" id="{EFCBE997-5260-4861-B58F-860BBE04AC26}"/>
              </a:ext>
            </a:extLst>
          </p:cNvPr>
          <p:cNvSpPr txBox="1"/>
          <p:nvPr/>
        </p:nvSpPr>
        <p:spPr>
          <a:xfrm>
            <a:off x="2984398" y="2806860"/>
            <a:ext cx="6091682" cy="2041585"/>
          </a:xfrm>
          <a:prstGeom prst="rect">
            <a:avLst/>
          </a:prstGeom>
          <a:noFill/>
        </p:spPr>
        <p:txBody>
          <a:bodyPr wrap="square" rtlCol="0">
            <a:spAutoFit/>
          </a:bodyPr>
          <a:lstStyle/>
          <a:p>
            <a:pPr>
              <a:lnSpc>
                <a:spcPts val="2000"/>
              </a:lnSpc>
              <a:spcAft>
                <a:spcPts val="600"/>
              </a:spcAft>
              <a:defRPr/>
            </a:pPr>
            <a:endParaRPr lang="it-IT" altLang="it-IT" dirty="0" smtClean="0">
              <a:latin typeface="Gisha" panose="020B0502040204020203" pitchFamily="34" charset="-79"/>
              <a:cs typeface="Gisha" panose="020B0502040204020203" pitchFamily="34" charset="-79"/>
            </a:endParaRPr>
          </a:p>
          <a:p>
            <a:pPr>
              <a:lnSpc>
                <a:spcPts val="2000"/>
              </a:lnSpc>
              <a:spcAft>
                <a:spcPts val="600"/>
              </a:spcAft>
              <a:defRPr/>
            </a:pPr>
            <a:endParaRPr lang="it-IT" altLang="it-IT" dirty="0" smtClean="0">
              <a:latin typeface="Gisha" panose="020B0502040204020203" pitchFamily="34" charset="-79"/>
              <a:cs typeface="Gisha" panose="020B0502040204020203" pitchFamily="34" charset="-79"/>
            </a:endParaRPr>
          </a:p>
          <a:p>
            <a:pPr>
              <a:lnSpc>
                <a:spcPts val="2000"/>
              </a:lnSpc>
              <a:spcAft>
                <a:spcPts val="600"/>
              </a:spcAft>
              <a:defRPr/>
            </a:pPr>
            <a:r>
              <a:rPr lang="it-IT" altLang="it-IT" dirty="0" smtClean="0">
                <a:latin typeface="Gisha" panose="020B0502040204020203" pitchFamily="34" charset="-79"/>
                <a:cs typeface="Gisha" panose="020B0502040204020203" pitchFamily="34" charset="-79"/>
              </a:rPr>
              <a:t>Al </a:t>
            </a:r>
            <a:r>
              <a:rPr lang="it-IT" altLang="it-IT" dirty="0">
                <a:latin typeface="Gisha" panose="020B0502040204020203" pitchFamily="34" charset="-79"/>
                <a:cs typeface="Gisha" panose="020B0502040204020203" pitchFamily="34" charset="-79"/>
              </a:rPr>
              <a:t>fine di verificare che tali condizioni siano soddisfatte potranno valutarsi indicatori quali ad esempio l’ampiezza dello spread denaro/lettera, l’ampiezza e la profondità del book di negoziazione con particolare riguardo alla numerosità dei contributori, la frequenza ed il volume di transazioni, la disponibilità di informativa sulle condizioni delle transazioni.</a:t>
            </a:r>
          </a:p>
        </p:txBody>
      </p:sp>
      <p:sp>
        <p:nvSpPr>
          <p:cNvPr id="20" name="Ovale 19">
            <a:extLst>
              <a:ext uri="{FF2B5EF4-FFF2-40B4-BE49-F238E27FC236}">
                <a16:creationId xmlns:a16="http://schemas.microsoft.com/office/drawing/2014/main" id="{C94A9D3D-1B8D-49CB-937E-E03530C12FA6}"/>
              </a:ext>
            </a:extLst>
          </p:cNvPr>
          <p:cNvSpPr/>
          <p:nvPr/>
        </p:nvSpPr>
        <p:spPr>
          <a:xfrm>
            <a:off x="2228882" y="86930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23" name="Ovale 22">
            <a:extLst>
              <a:ext uri="{FF2B5EF4-FFF2-40B4-BE49-F238E27FC236}">
                <a16:creationId xmlns:a16="http://schemas.microsoft.com/office/drawing/2014/main" id="{89AF3291-E65F-4F3E-82B9-462F9A6CDBA8}"/>
              </a:ext>
            </a:extLst>
          </p:cNvPr>
          <p:cNvSpPr/>
          <p:nvPr/>
        </p:nvSpPr>
        <p:spPr>
          <a:xfrm>
            <a:off x="2140910" y="2857189"/>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a:t>
            </a:r>
          </a:p>
        </p:txBody>
      </p:sp>
      <p:sp>
        <p:nvSpPr>
          <p:cNvPr id="24" name="TextBox 18">
            <a:extLst>
              <a:ext uri="{FF2B5EF4-FFF2-40B4-BE49-F238E27FC236}">
                <a16:creationId xmlns:a16="http://schemas.microsoft.com/office/drawing/2014/main" id="{1A415C87-07FA-488A-BB80-6C02AB416F55}"/>
              </a:ext>
            </a:extLst>
          </p:cNvPr>
          <p:cNvSpPr txBox="1"/>
          <p:nvPr/>
        </p:nvSpPr>
        <p:spPr>
          <a:xfrm>
            <a:off x="2919891" y="551075"/>
            <a:ext cx="6241914" cy="2667397"/>
          </a:xfrm>
          <a:prstGeom prst="rect">
            <a:avLst/>
          </a:prstGeom>
          <a:noFill/>
        </p:spPr>
        <p:txBody>
          <a:bodyPr wrap="square" rtlCol="0">
            <a:spAutoFit/>
          </a:bodyPr>
          <a:lstStyle/>
          <a:p>
            <a:r>
              <a:rPr lang="it-IT" altLang="it-IT" dirty="0" smtClean="0">
                <a:latin typeface="Gisha" panose="020B0502040204020203" pitchFamily="34" charset="-79"/>
                <a:cs typeface="Gisha" panose="020B0502040204020203" pitchFamily="34" charset="-79"/>
              </a:rPr>
              <a:t>Orientamenti </a:t>
            </a:r>
            <a:r>
              <a:rPr lang="it-IT" altLang="it-IT" dirty="0" smtClean="0">
                <a:latin typeface="Gisha" panose="020B0502040204020203" pitchFamily="34" charset="-79"/>
                <a:cs typeface="Gisha" panose="020B0502040204020203" pitchFamily="34" charset="-79"/>
              </a:rPr>
              <a:t>dell’ESMA (pag. 8, nota 10</a:t>
            </a:r>
            <a:r>
              <a:rPr lang="it-IT" altLang="it-IT" dirty="0" smtClean="0">
                <a:latin typeface="Gisha" panose="020B0502040204020203" pitchFamily="34" charset="-79"/>
                <a:cs typeface="Gisha" panose="020B0502040204020203" pitchFamily="34" charset="-79"/>
              </a:rPr>
              <a:t>):</a:t>
            </a:r>
          </a:p>
          <a:p>
            <a:r>
              <a:rPr lang="it-IT" altLang="it-IT" i="1" dirty="0" smtClean="0">
                <a:latin typeface="Gisha" panose="020B0502040204020203" pitchFamily="34" charset="-79"/>
                <a:cs typeface="Gisha" panose="020B0502040204020203" pitchFamily="34" charset="-79"/>
              </a:rPr>
              <a:t>«</a:t>
            </a:r>
            <a:r>
              <a:rPr lang="it-IT" i="1" dirty="0" smtClean="0"/>
              <a:t>Spetta a ciascuna impresa di investimento definire a priori quali strumenti finanziari inclusi nella sua offerta agli investitori considera illiquidi, tenendo conto, se del caso, di eventuali orientamenti emanati dalle autorità competenti che vigilano sull’impresa</a:t>
            </a:r>
            <a:r>
              <a:rPr lang="it-IT" i="1" dirty="0" smtClean="0"/>
              <a:t>.»</a:t>
            </a:r>
          </a:p>
          <a:p>
            <a:endParaRPr lang="it-IT" i="1" dirty="0" smtClean="0"/>
          </a:p>
          <a:p>
            <a:pPr>
              <a:lnSpc>
                <a:spcPts val="2000"/>
              </a:lnSpc>
              <a:spcAft>
                <a:spcPts val="600"/>
              </a:spcAft>
              <a:defRPr/>
            </a:pPr>
            <a:r>
              <a:rPr lang="it-IT" altLang="it-IT" dirty="0" smtClean="0">
                <a:latin typeface="Gisha" panose="020B0502040204020203" pitchFamily="34" charset="-79"/>
                <a:cs typeface="Gisha" panose="020B0502040204020203" pitchFamily="34" charset="-79"/>
              </a:rPr>
              <a:t>Per </a:t>
            </a:r>
            <a:r>
              <a:rPr lang="it-IT" altLang="it-IT" dirty="0" smtClean="0">
                <a:latin typeface="Gisha" panose="020B0502040204020203" pitchFamily="34" charset="-79"/>
                <a:cs typeface="Gisha" panose="020B0502040204020203" pitchFamily="34" charset="-79"/>
              </a:rPr>
              <a:t>strumenti finanziari illiquidi si intendono quelli che determinano per l’investitore ostacoli o limitazioni allo smobilizzo entro un lasso di tempo ragionevole, a condizioni di prezzo significative, ossia tali da riflettere, direttamente o indirettamente, una pluralità di interessi in acquisto e in vendita</a:t>
            </a:r>
            <a:r>
              <a:rPr lang="it-IT" altLang="it-IT" dirty="0" smtClean="0">
                <a:latin typeface="Gisha" panose="020B0502040204020203" pitchFamily="34" charset="-79"/>
                <a:cs typeface="Gisha" panose="020B0502040204020203" pitchFamily="34" charset="-79"/>
              </a:rPr>
              <a:t>.</a:t>
            </a:r>
            <a:endParaRPr lang="it-IT" altLang="it-IT" dirty="0" smtClean="0">
              <a:latin typeface="Gisha" panose="020B0502040204020203" pitchFamily="34" charset="-79"/>
              <a:cs typeface="Gisha" panose="020B0502040204020203" pitchFamily="34" charset="-79"/>
            </a:endParaRPr>
          </a:p>
        </p:txBody>
      </p:sp>
      <p:sp>
        <p:nvSpPr>
          <p:cNvPr id="21" name="Rettangolo 20"/>
          <p:cNvSpPr/>
          <p:nvPr/>
        </p:nvSpPr>
        <p:spPr>
          <a:xfrm>
            <a:off x="0" y="2657325"/>
            <a:ext cx="2831918" cy="5627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nSpc>
                <a:spcPts val="2000"/>
              </a:lnSpc>
              <a:spcAft>
                <a:spcPts val="600"/>
              </a:spcAft>
              <a:defRPr/>
            </a:pPr>
            <a:r>
              <a:rPr lang="it-IT" altLang="it-IT" sz="1600" b="1" dirty="0">
                <a:latin typeface="Gisha" panose="020B0502040204020203" pitchFamily="34" charset="-79"/>
                <a:cs typeface="Gisha" panose="020B0502040204020203" pitchFamily="34" charset="-79"/>
              </a:rPr>
              <a:t>Strumenti finanziari illiquidi</a:t>
            </a:r>
          </a:p>
        </p:txBody>
      </p:sp>
    </p:spTree>
    <p:custDataLst>
      <p:tags r:id="rId1"/>
    </p:custDataLst>
    <p:extLst>
      <p:ext uri="{BB962C8B-B14F-4D97-AF65-F5344CB8AC3E}">
        <p14:creationId xmlns:p14="http://schemas.microsoft.com/office/powerpoint/2010/main" val="9936313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9216A96F-BA51-4968-BF65-5BEB2B32E5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54919"/>
          <a:stretch/>
        </p:blipFill>
        <p:spPr>
          <a:xfrm>
            <a:off x="-20708" y="-12900"/>
            <a:ext cx="4937092" cy="5156399"/>
          </a:xfrm>
          <a:prstGeom prst="rect">
            <a:avLst/>
          </a:prstGeom>
        </p:spPr>
      </p:pic>
      <p:sp>
        <p:nvSpPr>
          <p:cNvPr id="17" name="Rectangle 16"/>
          <p:cNvSpPr/>
          <p:nvPr/>
        </p:nvSpPr>
        <p:spPr>
          <a:xfrm>
            <a:off x="6299199" y="2571752"/>
            <a:ext cx="2846070" cy="25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440603" y="-12899"/>
            <a:ext cx="5692139" cy="5156400"/>
            <a:chOff x="4563649" y="0"/>
            <a:chExt cx="3794760" cy="3401568"/>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63649"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727891" y="871983"/>
              <a:ext cx="3482977" cy="2078600"/>
            </a:xfrm>
            <a:prstGeom prst="rect">
              <a:avLst/>
            </a:prstGeom>
            <a:grpFill/>
          </p:spPr>
          <p:txBody>
            <a:bodyPr wrap="square" rtlCol="0">
              <a:spAutoFit/>
            </a:bodyPr>
            <a:lstStyle/>
            <a:p>
              <a:pPr>
                <a:lnSpc>
                  <a:spcPts val="2000"/>
                </a:lnSpc>
                <a:spcAft>
                  <a:spcPts val="600"/>
                </a:spcAft>
                <a:defRPr/>
              </a:pPr>
              <a:r>
                <a:rPr lang="it-IT" altLang="it-IT" dirty="0">
                  <a:latin typeface="Gisha" panose="020B0502040204020203" pitchFamily="34" charset="-79"/>
                  <a:cs typeface="Gisha" panose="020B0502040204020203" pitchFamily="34" charset="-79"/>
                </a:rPr>
                <a:t>Per gli strumenti finanziari illiquidi , le «informazioni necessarie» da raccogliere comprendono ovviamente informazioni sul periodo di tempo in cui il cliente è disposto a conservare l’investimento. Poiché le informazioni sulla situazione finanziaria del cliente devono sempre essere raccolte, la loro portata può dipendere dal tipo di strumenti finanziari da raccomandare o acquistare. Per strumenti finanziari illiquidi o rischiosi, ad esempio, le «informazioni necessarie» da raccogliere possono includere, come necessari, tutti gli elementi indicati di seguito per garantire che la situazione finanziaria del cliente gli consenta di investire, direttamente o per suo conto, in tali strumenti:</a:t>
              </a:r>
            </a:p>
          </p:txBody>
        </p:sp>
      </p:gr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Portata delle informazioni da raccogliere sui clienti 6/9</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14</a:t>
            </a: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https://pixabay.com/it/plasma-sangue-cellule-del-sangue-2753321/</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25" name="Ovale 24">
            <a:extLst>
              <a:ext uri="{FF2B5EF4-FFF2-40B4-BE49-F238E27FC236}">
                <a16:creationId xmlns:a16="http://schemas.microsoft.com/office/drawing/2014/main" id="{1AE967E7-665F-4FD1-ABF8-7458B9A84DC6}"/>
              </a:ext>
            </a:extLst>
          </p:cNvPr>
          <p:cNvSpPr/>
          <p:nvPr/>
        </p:nvSpPr>
        <p:spPr>
          <a:xfrm>
            <a:off x="0" y="497194"/>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19" name="Ovale 18">
            <a:extLst>
              <a:ext uri="{FF2B5EF4-FFF2-40B4-BE49-F238E27FC236}">
                <a16:creationId xmlns:a16="http://schemas.microsoft.com/office/drawing/2014/main" id="{11664305-F4E1-4858-BC0E-F96081F52EAE}"/>
              </a:ext>
            </a:extLst>
          </p:cNvPr>
          <p:cNvSpPr/>
          <p:nvPr/>
        </p:nvSpPr>
        <p:spPr>
          <a:xfrm>
            <a:off x="3820246" y="51478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a:t>
            </a:r>
            <a:endParaRPr lang="it-IT" sz="1400" dirty="0"/>
          </a:p>
        </p:txBody>
      </p:sp>
      <p:sp>
        <p:nvSpPr>
          <p:cNvPr id="7" name="Freccia a destra 6">
            <a:extLst>
              <a:ext uri="{FF2B5EF4-FFF2-40B4-BE49-F238E27FC236}">
                <a16:creationId xmlns:a16="http://schemas.microsoft.com/office/drawing/2014/main" id="{ACCC30BF-A4C4-4BB8-B176-AA0AEA26DC16}"/>
              </a:ext>
            </a:extLst>
          </p:cNvPr>
          <p:cNvSpPr/>
          <p:nvPr/>
        </p:nvSpPr>
        <p:spPr>
          <a:xfrm>
            <a:off x="8277101" y="4548249"/>
            <a:ext cx="332509" cy="2612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ustDataLst>
      <p:tags r:id="rId1"/>
    </p:custDataLst>
    <p:extLst>
      <p:ext uri="{BB962C8B-B14F-4D97-AF65-F5344CB8AC3E}">
        <p14:creationId xmlns:p14="http://schemas.microsoft.com/office/powerpoint/2010/main" val="25457090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7D3874CF-6C57-4690-85BA-99D27145C4B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346"/>
          <a:stretch/>
        </p:blipFill>
        <p:spPr>
          <a:xfrm>
            <a:off x="-617" y="-12900"/>
            <a:ext cx="6547684" cy="5156399"/>
          </a:xfrm>
          <a:prstGeom prst="rect">
            <a:avLst/>
          </a:prstGeom>
        </p:spPr>
      </p:pic>
      <p:sp>
        <p:nvSpPr>
          <p:cNvPr id="17" name="Rectangle 16"/>
          <p:cNvSpPr/>
          <p:nvPr/>
        </p:nvSpPr>
        <p:spPr>
          <a:xfrm>
            <a:off x="6299199" y="2571752"/>
            <a:ext cx="2846070" cy="25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440603" y="-12899"/>
            <a:ext cx="5692139" cy="5156400"/>
            <a:chOff x="4563649" y="0"/>
            <a:chExt cx="3794760" cy="3401568"/>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63649"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563649" y="451132"/>
              <a:ext cx="3718969" cy="2920301"/>
            </a:xfrm>
            <a:prstGeom prst="rect">
              <a:avLst/>
            </a:prstGeom>
            <a:grpFill/>
          </p:spPr>
          <p:txBody>
            <a:bodyPr wrap="square" rtlCol="0">
              <a:spAutoFit/>
            </a:bodyPr>
            <a:lstStyle/>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il reddito fisso e il reddito totale del cliente, se tale reddito è percepito su base permanente o temporanea, e la fonte di tale reddito (ad esempio, reddito da lavoro, reddito di pensione, reddito da investimenti, rendite da locazione, ecc.);</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i beni del cliente, comprese le attività liquide, gli investimenti e i beni immobili, che comprendono gli eventuali investimenti finanziari, beni personali e investimenti immobiliari, fondi pensioni e depositi in contante posseduti dal cliente. Laddove opportuno, l’impresa dovrebbe anche raccogliere informazioni sulle condizioni, i termini, l’accesso, i prestiti, le garanzie e altre restrizioni, se del caso, agli eventuali beni summenzionati;</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gli impegni finanziari regolari del cliente, che possono comprendere gli impegni finanziari che il cliente ha assunto o intende assumere (i suoi debiti, l’importo totale del debito e altri impegni periodici, ecc.).</a:t>
              </a:r>
            </a:p>
            <a:p>
              <a:pPr>
                <a:lnSpc>
                  <a:spcPts val="2000"/>
                </a:lnSpc>
                <a:spcAft>
                  <a:spcPts val="600"/>
                </a:spcAft>
                <a:defRPr/>
              </a:pPr>
              <a:r>
                <a:rPr lang="it-IT" altLang="it-IT" dirty="0">
                  <a:latin typeface="Gisha" panose="020B0502040204020203" pitchFamily="34" charset="-79"/>
                  <a:cs typeface="Gisha" panose="020B0502040204020203" pitchFamily="34" charset="-79"/>
                </a:rPr>
                <a:t>(ESMA, Orientamento generale 4, par. 34)</a:t>
              </a:r>
            </a:p>
          </p:txBody>
        </p:sp>
      </p:gr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Portata delle informazioni da raccogliere sui clienti 7/9</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15</a:t>
            </a: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https://pixabay.com/it/caffè-tazza-di-caffè-porcellana-1576552/</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25" name="Ovale 24">
            <a:extLst>
              <a:ext uri="{FF2B5EF4-FFF2-40B4-BE49-F238E27FC236}">
                <a16:creationId xmlns:a16="http://schemas.microsoft.com/office/drawing/2014/main" id="{1AE967E7-665F-4FD1-ABF8-7458B9A84DC6}"/>
              </a:ext>
            </a:extLst>
          </p:cNvPr>
          <p:cNvSpPr/>
          <p:nvPr/>
        </p:nvSpPr>
        <p:spPr>
          <a:xfrm>
            <a:off x="0" y="497194"/>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19" name="Ovale 18">
            <a:extLst>
              <a:ext uri="{FF2B5EF4-FFF2-40B4-BE49-F238E27FC236}">
                <a16:creationId xmlns:a16="http://schemas.microsoft.com/office/drawing/2014/main" id="{11664305-F4E1-4858-BC0E-F96081F52EAE}"/>
              </a:ext>
            </a:extLst>
          </p:cNvPr>
          <p:cNvSpPr/>
          <p:nvPr/>
        </p:nvSpPr>
        <p:spPr>
          <a:xfrm>
            <a:off x="3618366" y="421963"/>
            <a:ext cx="751754"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2-5</a:t>
            </a:r>
            <a:endParaRPr lang="it-IT" sz="1400" dirty="0"/>
          </a:p>
        </p:txBody>
      </p:sp>
    </p:spTree>
    <p:custDataLst>
      <p:tags r:id="rId1"/>
    </p:custDataLst>
    <p:extLst>
      <p:ext uri="{BB962C8B-B14F-4D97-AF65-F5344CB8AC3E}">
        <p14:creationId xmlns:p14="http://schemas.microsoft.com/office/powerpoint/2010/main" val="4188316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magine 22">
            <a:extLst>
              <a:ext uri="{FF2B5EF4-FFF2-40B4-BE49-F238E27FC236}">
                <a16:creationId xmlns:a16="http://schemas.microsoft.com/office/drawing/2014/main" id="{88A16E66-E6B4-4950-82A4-29DA5DC3269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8753"/>
          <a:stretch/>
        </p:blipFill>
        <p:spPr>
          <a:xfrm>
            <a:off x="0" y="-12901"/>
            <a:ext cx="4707345" cy="5156401"/>
          </a:xfrm>
          <a:prstGeom prst="rect">
            <a:avLst/>
          </a:prstGeom>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6299199" y="2571752"/>
            <a:ext cx="2846070" cy="25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 name="Group 27">
            <a:extLst>
              <a:ext uri="{FF2B5EF4-FFF2-40B4-BE49-F238E27FC236}">
                <a16:creationId xmlns:a16="http://schemas.microsoft.com/office/drawing/2014/main" id="{DBE03A39-1384-4353-BB99-6F154DC7B642}"/>
              </a:ext>
            </a:extLst>
          </p:cNvPr>
          <p:cNvGrpSpPr/>
          <p:nvPr/>
        </p:nvGrpSpPr>
        <p:grpSpPr>
          <a:xfrm>
            <a:off x="2235200" y="152400"/>
            <a:ext cx="6908800" cy="2019300"/>
            <a:chOff x="4571997" y="0"/>
            <a:chExt cx="3809999" cy="3401568"/>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72000"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571997" y="924398"/>
              <a:ext cx="3809999" cy="518459"/>
            </a:xfrm>
            <a:prstGeom prst="rect">
              <a:avLst/>
            </a:prstGeom>
            <a:grpFill/>
          </p:spPr>
          <p:txBody>
            <a:bodyPr wrap="square" rtlCol="0">
              <a:spAutoFit/>
            </a:bodyPr>
            <a:lstStyle/>
            <a:p>
              <a:endParaRPr lang="it-IT" dirty="0">
                <a:latin typeface="Gisha" panose="020B0502040204020203" pitchFamily="34" charset="-79"/>
                <a:cs typeface="Gisha" panose="020B0502040204020203" pitchFamily="34" charset="-79"/>
              </a:endParaRPr>
            </a:p>
          </p:txBody>
        </p:sp>
      </p:grpSp>
      <p:grpSp>
        <p:nvGrpSpPr>
          <p:cNvPr id="3" name="Group 30">
            <a:extLst>
              <a:ext uri="{FF2B5EF4-FFF2-40B4-BE49-F238E27FC236}">
                <a16:creationId xmlns:a16="http://schemas.microsoft.com/office/drawing/2014/main" id="{DC0DD2A3-62CB-490C-8BB9-D7A83FE06F19}"/>
              </a:ext>
            </a:extLst>
          </p:cNvPr>
          <p:cNvGrpSpPr/>
          <p:nvPr/>
        </p:nvGrpSpPr>
        <p:grpSpPr>
          <a:xfrm>
            <a:off x="2235200" y="1701800"/>
            <a:ext cx="6908800" cy="3441699"/>
            <a:chOff x="4578095" y="3429000"/>
            <a:chExt cx="3794760" cy="3401568"/>
          </a:xfrm>
        </p:grpSpPr>
        <p:sp>
          <p:nvSpPr>
            <p:cNvPr id="66" name="Rectangle 15">
              <a:extLst>
                <a:ext uri="{FF2B5EF4-FFF2-40B4-BE49-F238E27FC236}">
                  <a16:creationId xmlns:a16="http://schemas.microsoft.com/office/drawing/2014/main" id="{FE630332-10B7-4615-9E72-FE4FD5E1FF1A}"/>
                </a:ext>
              </a:extLst>
            </p:cNvPr>
            <p:cNvSpPr/>
            <p:nvPr/>
          </p:nvSpPr>
          <p:spPr>
            <a:xfrm>
              <a:off x="4578095" y="3429000"/>
              <a:ext cx="3794760" cy="3401568"/>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22">
              <a:hlinkClick r:id="" action="ppaction://noaction"/>
              <a:extLst>
                <a:ext uri="{FF2B5EF4-FFF2-40B4-BE49-F238E27FC236}">
                  <a16:creationId xmlns:a16="http://schemas.microsoft.com/office/drawing/2014/main" id="{A6DFE93B-5487-476C-BAA2-AAB1D8F683E8}"/>
                </a:ext>
              </a:extLst>
            </p:cNvPr>
            <p:cNvSpPr txBox="1"/>
            <p:nvPr/>
          </p:nvSpPr>
          <p:spPr>
            <a:xfrm>
              <a:off x="4698491" y="3564288"/>
              <a:ext cx="3659189" cy="3266280"/>
            </a:xfrm>
            <a:prstGeom prst="rect">
              <a:avLst/>
            </a:prstGeom>
            <a:noFill/>
          </p:spPr>
          <p:txBody>
            <a:bodyPr wrap="square" rtlCol="0">
              <a:spAutoFit/>
            </a:bodyPr>
            <a:lstStyle/>
            <a:p>
              <a:pPr>
                <a:lnSpc>
                  <a:spcPts val="2000"/>
                </a:lnSpc>
                <a:spcAft>
                  <a:spcPts val="600"/>
                </a:spcAft>
              </a:pPr>
              <a:r>
                <a:rPr lang="it-IT" altLang="it-IT" dirty="0">
                  <a:latin typeface="Gisha" panose="020B0502040204020203" pitchFamily="34" charset="-79"/>
                  <a:cs typeface="Gisha" panose="020B0502040204020203" pitchFamily="34" charset="-79"/>
                </a:rPr>
                <a:t>In pratica, questo significa che, nel caso del  servizio di gestione di portafogli, poiché le decisioni in materia di investimenti sono adottate dall’intermediario per conto del cliente, il livello di conoscenza ed esperienza del cliente per quanto riguarda tutti gli strumenti finanziari che possono comporre il portafoglio può essere meno dettagliato del livello che il cliente dovrebbe avere in caso di servizi di consulenza in materia di investimenti. </a:t>
              </a:r>
            </a:p>
            <a:p>
              <a:pPr>
                <a:lnSpc>
                  <a:spcPts val="2000"/>
                </a:lnSpc>
                <a:spcAft>
                  <a:spcPts val="600"/>
                </a:spcAft>
              </a:pPr>
              <a:r>
                <a:rPr lang="it-IT" altLang="it-IT" dirty="0">
                  <a:latin typeface="Gisha" panose="020B0502040204020203" pitchFamily="34" charset="-79"/>
                  <a:cs typeface="Gisha" panose="020B0502040204020203" pitchFamily="34" charset="-79"/>
                </a:rPr>
                <a:t>Tuttavia, anche in tali situazioni, il cliente dovrebbe almeno comprendere i rischi complessivi del portafoglio e possedere una comprensione generale dei rischi connessi a ogni tipo di strumento finanziario che può essere incluso nel portafoglio. Le imprese dovrebbero acquisire una comprensione e una conoscenza molto chiara del profilo di investimento del cliente. </a:t>
              </a:r>
            </a:p>
            <a:p>
              <a:pPr>
                <a:lnSpc>
                  <a:spcPts val="2000"/>
                </a:lnSpc>
                <a:spcAft>
                  <a:spcPts val="600"/>
                </a:spcAft>
              </a:pPr>
              <a:r>
                <a:rPr lang="it-IT" altLang="it-IT" dirty="0">
                  <a:latin typeface="Gisha" panose="020B0502040204020203" pitchFamily="34" charset="-79"/>
                  <a:cs typeface="Gisha" panose="020B0502040204020203" pitchFamily="34" charset="-79"/>
                </a:rPr>
                <a:t>(ESMA, Orientamento generale 4, par. 35)</a:t>
              </a:r>
            </a:p>
          </p:txBody>
        </p:sp>
      </p:grpSp>
      <p:sp>
        <p:nvSpPr>
          <p:cNvPr id="70" name="TextBox 22">
            <a:hlinkClick r:id="" action="ppaction://noaction"/>
            <a:extLst>
              <a:ext uri="{FF2B5EF4-FFF2-40B4-BE49-F238E27FC236}">
                <a16:creationId xmlns:a16="http://schemas.microsoft.com/office/drawing/2014/main" id="{63057098-4C1C-4B4C-A791-6FD3572D3AFF}"/>
              </a:ext>
            </a:extLst>
          </p:cNvPr>
          <p:cNvSpPr txBox="1"/>
          <p:nvPr/>
        </p:nvSpPr>
        <p:spPr>
          <a:xfrm>
            <a:off x="2482530" y="874180"/>
            <a:ext cx="6485008" cy="605294"/>
          </a:xfrm>
          <a:prstGeom prst="rect">
            <a:avLst/>
          </a:prstGeom>
          <a:noFill/>
        </p:spPr>
        <p:txBody>
          <a:bodyPr wrap="square" rtlCol="0">
            <a:spAutoFit/>
          </a:bodyPr>
          <a:lstStyle/>
          <a:p>
            <a:pPr>
              <a:lnSpc>
                <a:spcPts val="2000"/>
              </a:lnSpc>
              <a:spcAft>
                <a:spcPts val="600"/>
              </a:spcAft>
            </a:pPr>
            <a:r>
              <a:rPr lang="it-IT" altLang="it-IT" dirty="0">
                <a:latin typeface="Gisha" panose="020B0502040204020203" pitchFamily="34" charset="-79"/>
                <a:cs typeface="Gisha" panose="020B0502040204020203" pitchFamily="34" charset="-79"/>
              </a:rPr>
              <a:t>Nel determinare le informazioni da raccogliere, gli intermediari dovrebbero tenere conto anche della natura del servizio da prestare. </a:t>
            </a:r>
          </a:p>
        </p:txBody>
      </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e 43">
            <a:extLst>
              <a:ext uri="{FF2B5EF4-FFF2-40B4-BE49-F238E27FC236}">
                <a16:creationId xmlns:a16="http://schemas.microsoft.com/office/drawing/2014/main" id="{20821F5B-1460-4100-9D59-0F214412F310}"/>
              </a:ext>
            </a:extLst>
          </p:cNvPr>
          <p:cNvSpPr/>
          <p:nvPr/>
        </p:nvSpPr>
        <p:spPr>
          <a:xfrm>
            <a:off x="2301397" y="1617335"/>
            <a:ext cx="654368"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3-5</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6" y="59188"/>
            <a:ext cx="216637" cy="523220"/>
          </a:xfrm>
          <a:prstGeom prst="rect">
            <a:avLst/>
          </a:prstGeom>
          <a:noFill/>
        </p:spPr>
        <p:txBody>
          <a:bodyPr wrap="square" rtlCol="0">
            <a:spAutoFit/>
          </a:bodyPr>
          <a:lstStyle/>
          <a:p>
            <a:r>
              <a:rPr lang="it-IT" dirty="0">
                <a:solidFill>
                  <a:schemeClr val="bg1"/>
                </a:solidFill>
              </a:rPr>
              <a:t>16</a:t>
            </a:r>
          </a:p>
        </p:txBody>
      </p:sp>
      <p:sp>
        <p:nvSpPr>
          <p:cNvPr id="29" name="Rettangolo 28">
            <a:extLst>
              <a:ext uri="{FF2B5EF4-FFF2-40B4-BE49-F238E27FC236}">
                <a16:creationId xmlns:a16="http://schemas.microsoft.com/office/drawing/2014/main" id="{16FAFEDD-E6FC-405D-A681-D645A8A78EFF}"/>
              </a:ext>
            </a:extLst>
          </p:cNvPr>
          <p:cNvSpPr/>
          <p:nvPr/>
        </p:nvSpPr>
        <p:spPr>
          <a:xfrm>
            <a:off x="-2181068" y="10794"/>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https://pixabay.com/it/soldi-dollaro-centesimi-euro-837376/</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0" name="Ovale 29">
            <a:extLst>
              <a:ext uri="{FF2B5EF4-FFF2-40B4-BE49-F238E27FC236}">
                <a16:creationId xmlns:a16="http://schemas.microsoft.com/office/drawing/2014/main" id="{0BBE6C40-1A43-4D0D-BFDC-F0CC7AEF254F}"/>
              </a:ext>
            </a:extLst>
          </p:cNvPr>
          <p:cNvSpPr/>
          <p:nvPr/>
        </p:nvSpPr>
        <p:spPr>
          <a:xfrm>
            <a:off x="27628" y="51654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endParaRPr lang="it-IT" sz="1400" dirty="0"/>
          </a:p>
        </p:txBody>
      </p:sp>
      <p:sp>
        <p:nvSpPr>
          <p:cNvPr id="26" name="CasellaDiTesto 25">
            <a:extLst>
              <a:ext uri="{FF2B5EF4-FFF2-40B4-BE49-F238E27FC236}">
                <a16:creationId xmlns:a16="http://schemas.microsoft.com/office/drawing/2014/main" id="{4B3A83E2-A978-4106-821D-1B954BDDFEC7}"/>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Portata delle informazioni da raccogliere sui clienti 8/9</a:t>
            </a:r>
          </a:p>
        </p:txBody>
      </p:sp>
      <p:sp>
        <p:nvSpPr>
          <p:cNvPr id="32" name="Ovale 31">
            <a:extLst>
              <a:ext uri="{FF2B5EF4-FFF2-40B4-BE49-F238E27FC236}">
                <a16:creationId xmlns:a16="http://schemas.microsoft.com/office/drawing/2014/main" id="{392F5A5D-E795-47CD-9565-466E5C15454D}"/>
              </a:ext>
            </a:extLst>
          </p:cNvPr>
          <p:cNvSpPr/>
          <p:nvPr/>
        </p:nvSpPr>
        <p:spPr>
          <a:xfrm>
            <a:off x="2263938" y="55958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Tree>
    <p:custDataLst>
      <p:tags r:id="rId1"/>
    </p:custDataLst>
    <p:extLst>
      <p:ext uri="{BB962C8B-B14F-4D97-AF65-F5344CB8AC3E}">
        <p14:creationId xmlns:p14="http://schemas.microsoft.com/office/powerpoint/2010/main" val="155534870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55F79BD-7C01-4C71-96BD-28E9E06AFD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8" y="515402"/>
            <a:ext cx="9142769" cy="5127439"/>
          </a:xfrm>
          <a:prstGeom prst="rect">
            <a:avLst/>
          </a:prstGeom>
        </p:spPr>
      </p:pic>
      <p:sp>
        <p:nvSpPr>
          <p:cNvPr id="4" name="Rettangolo 3">
            <a:extLst>
              <a:ext uri="{FF2B5EF4-FFF2-40B4-BE49-F238E27FC236}">
                <a16:creationId xmlns:a16="http://schemas.microsoft.com/office/drawing/2014/main" id="{2A7AE87D-EEE1-4363-96D8-E444F28244B0}"/>
              </a:ext>
            </a:extLst>
          </p:cNvPr>
          <p:cNvSpPr/>
          <p:nvPr/>
        </p:nvSpPr>
        <p:spPr>
          <a:xfrm>
            <a:off x="-21629" y="4051845"/>
            <a:ext cx="9190682" cy="1091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28"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56710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Portata delle informazioni da raccogliere sui clienti 9/9</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429363" cy="307777"/>
          </a:xfrm>
          <a:prstGeom prst="rect">
            <a:avLst/>
          </a:prstGeom>
          <a:noFill/>
        </p:spPr>
        <p:txBody>
          <a:bodyPr wrap="square" rtlCol="0">
            <a:spAutoFit/>
          </a:bodyPr>
          <a:lstStyle/>
          <a:p>
            <a:r>
              <a:rPr lang="it-IT" dirty="0">
                <a:solidFill>
                  <a:schemeClr val="bg1"/>
                </a:solidFill>
              </a:rPr>
              <a:t>17</a:t>
            </a: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https://pixabay.com/it/animale-animale-domestico-gatto-2905012/</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8" name="Ovale 37">
            <a:extLst>
              <a:ext uri="{FF2B5EF4-FFF2-40B4-BE49-F238E27FC236}">
                <a16:creationId xmlns:a16="http://schemas.microsoft.com/office/drawing/2014/main" id="{FF3BA2CB-58E3-4DFC-8F62-07E565B912E7}"/>
              </a:ext>
            </a:extLst>
          </p:cNvPr>
          <p:cNvSpPr/>
          <p:nvPr/>
        </p:nvSpPr>
        <p:spPr>
          <a:xfrm>
            <a:off x="-1" y="5660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6" name="Ovale 35">
            <a:extLst>
              <a:ext uri="{FF2B5EF4-FFF2-40B4-BE49-F238E27FC236}">
                <a16:creationId xmlns:a16="http://schemas.microsoft.com/office/drawing/2014/main" id="{FF3BA2CB-58E3-4DFC-8F62-07E565B912E7}"/>
              </a:ext>
            </a:extLst>
          </p:cNvPr>
          <p:cNvSpPr/>
          <p:nvPr/>
        </p:nvSpPr>
        <p:spPr>
          <a:xfrm>
            <a:off x="40430" y="38472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5" name="TextBox 10">
            <a:hlinkClick r:id="" action="ppaction://noaction"/>
            <a:extLst>
              <a:ext uri="{FF2B5EF4-FFF2-40B4-BE49-F238E27FC236}">
                <a16:creationId xmlns:a16="http://schemas.microsoft.com/office/drawing/2014/main" id="{2F15BA41-BD55-404D-888B-892CA57566A6}"/>
              </a:ext>
            </a:extLst>
          </p:cNvPr>
          <p:cNvSpPr txBox="1"/>
          <p:nvPr/>
        </p:nvSpPr>
        <p:spPr>
          <a:xfrm>
            <a:off x="40430" y="4051846"/>
            <a:ext cx="9190682" cy="1118255"/>
          </a:xfrm>
          <a:prstGeom prst="rect">
            <a:avLst/>
          </a:prstGeom>
          <a:noFill/>
        </p:spPr>
        <p:txBody>
          <a:bodyPr wrap="square" rtlCol="0">
            <a:spAutoFit/>
          </a:bodyPr>
          <a:lstStyle/>
          <a:p>
            <a:pPr>
              <a:lnSpc>
                <a:spcPts val="2000"/>
              </a:lnSpc>
            </a:pPr>
            <a:r>
              <a:rPr lang="it-IT" altLang="it-IT" dirty="0">
                <a:latin typeface="Gisha" panose="020B0502040204020203" pitchFamily="34" charset="-79"/>
                <a:cs typeface="Gisha" panose="020B0502040204020203" pitchFamily="34" charset="-79"/>
              </a:rPr>
              <a:t>Qualora non ottenga informazioni sufficienti  per prestare servizi di consulenza in materia di investimenti o di gestione di portafogli adatti al cliente, l’intermediario non deve prestare tale servizio al cliente (cfr. art. 35, par. 5, della direttiva 2006/73/CE della Commissione, di esecuzione della </a:t>
            </a:r>
            <a:r>
              <a:rPr lang="it-IT" altLang="it-IT" dirty="0" err="1">
                <a:latin typeface="Gisha" panose="020B0502040204020203" pitchFamily="34" charset="-79"/>
                <a:cs typeface="Gisha" panose="020B0502040204020203" pitchFamily="34" charset="-79"/>
              </a:rPr>
              <a:t>MiFID</a:t>
            </a:r>
            <a:r>
              <a:rPr lang="it-IT" altLang="it-IT" dirty="0">
                <a:latin typeface="Gisha" panose="020B0502040204020203" pitchFamily="34" charset="-79"/>
                <a:cs typeface="Gisha" panose="020B0502040204020203" pitchFamily="34" charset="-79"/>
              </a:rPr>
              <a:t> 1, ed ora art. 54, par. 8, del regolamento delegato (UE) 2017/565 della Commissione). (ESMA, Orientamento generale 4, par. 40)</a:t>
            </a:r>
          </a:p>
        </p:txBody>
      </p:sp>
    </p:spTree>
    <p:custDataLst>
      <p:tags r:id="rId1"/>
    </p:custDataLst>
    <p:extLst>
      <p:ext uri="{BB962C8B-B14F-4D97-AF65-F5344CB8AC3E}">
        <p14:creationId xmlns:p14="http://schemas.microsoft.com/office/powerpoint/2010/main" val="33195392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ounded Rectangle 11">
            <a:hlinkClick r:id="rId4" action="ppaction://hlinksldjump"/>
          </p:cNvPr>
          <p:cNvSpPr/>
          <p:nvPr/>
        </p:nvSpPr>
        <p:spPr>
          <a:xfrm>
            <a:off x="1955800" y="3073400"/>
            <a:ext cx="2057400" cy="533400"/>
          </a:xfrm>
          <a:prstGeom prst="roundRect">
            <a:avLst>
              <a:gd name="adj" fmla="val 50000"/>
            </a:avLst>
          </a:prstGeom>
          <a:noFill/>
          <a:ln w="9525">
            <a:solidFill>
              <a:srgbClr val="E5E7E7"/>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200" spc="225" dirty="0">
                <a:solidFill>
                  <a:srgbClr val="E5E7E7"/>
                </a:solidFill>
                <a:latin typeface="Lato Light" panose="020F0302020204030203" pitchFamily="34" charset="0"/>
              </a:rPr>
              <a:t>LEARN MORE</a:t>
            </a:r>
          </a:p>
        </p:txBody>
      </p:sp>
      <p:sp>
        <p:nvSpPr>
          <p:cNvPr id="16" name="TextBox 15"/>
          <p:cNvSpPr txBox="1"/>
          <p:nvPr/>
        </p:nvSpPr>
        <p:spPr>
          <a:xfrm>
            <a:off x="1860549" y="1906219"/>
            <a:ext cx="5499100" cy="530915"/>
          </a:xfrm>
          <a:prstGeom prst="rect">
            <a:avLst/>
          </a:prstGeom>
          <a:noFill/>
        </p:spPr>
        <p:txBody>
          <a:bodyPr wrap="square" lIns="68580" tIns="34290" rIns="68580" bIns="34290" rtlCol="0">
            <a:spAutoFit/>
          </a:bodyPr>
          <a:lstStyle/>
          <a:p>
            <a:r>
              <a:rPr lang="en-US" sz="3000" dirty="0">
                <a:solidFill>
                  <a:srgbClr val="E5E7E7"/>
                </a:solidFill>
                <a:latin typeface="Merriweather" panose="00000500000000000000" pitchFamily="2" charset="0"/>
              </a:rPr>
              <a:t>The Definitive Guide to Delighting Guests</a:t>
            </a:r>
          </a:p>
        </p:txBody>
      </p:sp>
      <p:sp>
        <p:nvSpPr>
          <p:cNvPr id="17" name="Freeform 16"/>
          <p:cNvSpPr/>
          <p:nvPr/>
        </p:nvSpPr>
        <p:spPr>
          <a:xfrm>
            <a:off x="-5961" y="307310"/>
            <a:ext cx="9144000" cy="4836190"/>
          </a:xfrm>
          <a:custGeom>
            <a:avLst/>
            <a:gdLst>
              <a:gd name="connsiteX0" fmla="*/ 0 w 11751733"/>
              <a:gd name="connsiteY0" fmla="*/ 263340 h 6105341"/>
              <a:gd name="connsiteX1" fmla="*/ 9872135 w 11751733"/>
              <a:gd name="connsiteY1" fmla="*/ 263340 h 6105341"/>
              <a:gd name="connsiteX2" fmla="*/ 9872135 w 11751733"/>
              <a:gd name="connsiteY2" fmla="*/ 263341 h 6105341"/>
              <a:gd name="connsiteX3" fmla="*/ 10109203 w 11751733"/>
              <a:gd name="connsiteY3" fmla="*/ 263341 h 6105341"/>
              <a:gd name="connsiteX4" fmla="*/ 10109203 w 11751733"/>
              <a:gd name="connsiteY4" fmla="*/ 263340 h 6105341"/>
              <a:gd name="connsiteX5" fmla="*/ 11751733 w 11751733"/>
              <a:gd name="connsiteY5" fmla="*/ 263340 h 6105341"/>
              <a:gd name="connsiteX6" fmla="*/ 11751733 w 11751733"/>
              <a:gd name="connsiteY6" fmla="*/ 6105341 h 6105341"/>
              <a:gd name="connsiteX7" fmla="*/ 0 w 11751733"/>
              <a:gd name="connsiteY7" fmla="*/ 6105341 h 6105341"/>
              <a:gd name="connsiteX8" fmla="*/ 9990669 w 11751733"/>
              <a:gd name="connsiteY8" fmla="*/ 0 h 6105341"/>
              <a:gd name="connsiteX9" fmla="*/ 10109203 w 11751733"/>
              <a:gd name="connsiteY9" fmla="*/ 263340 h 6105341"/>
              <a:gd name="connsiteX10" fmla="*/ 9872135 w 11751733"/>
              <a:gd name="connsiteY10" fmla="*/ 263340 h 610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51733" h="6105341">
                <a:moveTo>
                  <a:pt x="0" y="263340"/>
                </a:moveTo>
                <a:lnTo>
                  <a:pt x="9872135" y="263340"/>
                </a:lnTo>
                <a:lnTo>
                  <a:pt x="9872135" y="263341"/>
                </a:lnTo>
                <a:lnTo>
                  <a:pt x="10109203" y="263341"/>
                </a:lnTo>
                <a:lnTo>
                  <a:pt x="10109203" y="263340"/>
                </a:lnTo>
                <a:lnTo>
                  <a:pt x="11751733" y="263340"/>
                </a:lnTo>
                <a:lnTo>
                  <a:pt x="11751733" y="6105341"/>
                </a:lnTo>
                <a:lnTo>
                  <a:pt x="0" y="6105341"/>
                </a:lnTo>
                <a:close/>
                <a:moveTo>
                  <a:pt x="9990669" y="0"/>
                </a:moveTo>
                <a:lnTo>
                  <a:pt x="10109203" y="263340"/>
                </a:lnTo>
                <a:lnTo>
                  <a:pt x="9872135" y="26334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8" name="TextBox 7"/>
          <p:cNvSpPr txBox="1"/>
          <p:nvPr/>
        </p:nvSpPr>
        <p:spPr>
          <a:xfrm>
            <a:off x="0" y="851567"/>
            <a:ext cx="9143999" cy="1962076"/>
          </a:xfrm>
          <a:prstGeom prst="rect">
            <a:avLst/>
          </a:prstGeom>
          <a:noFill/>
        </p:spPr>
        <p:txBody>
          <a:bodyPr wrap="square" lIns="68580" tIns="34290" rIns="68580" bIns="34290" rtlCol="0">
            <a:spAutoFit/>
          </a:bodyPr>
          <a:lstStyle/>
          <a:p>
            <a:pPr>
              <a:spcAft>
                <a:spcPts val="600"/>
              </a:spcAft>
              <a:defRPr/>
            </a:pPr>
            <a:r>
              <a:rPr lang="it-IT" altLang="it-IT" sz="1800" b="1" dirty="0">
                <a:latin typeface="Gisha" panose="020B0502040204020203" pitchFamily="34" charset="-79"/>
                <a:cs typeface="Gisha" panose="020B0502040204020203" pitchFamily="34" charset="-79"/>
              </a:rPr>
              <a:t>Prova a rispondere!</a:t>
            </a:r>
          </a:p>
          <a:p>
            <a:pPr>
              <a:spcAft>
                <a:spcPts val="600"/>
              </a:spcAft>
              <a:defRPr/>
            </a:pPr>
            <a:r>
              <a:rPr lang="it-IT" altLang="it-IT" sz="1800" dirty="0">
                <a:latin typeface="Gisha" panose="020B0502040204020203" pitchFamily="34" charset="-79"/>
                <a:cs typeface="Gisha" panose="020B0502040204020203" pitchFamily="34" charset="-79"/>
              </a:rPr>
              <a:t>La disposizione ESMA «Gli intermediari sono tenuti a garantire che il personale coinvolto nel processo di adeguatezza possieda un livello adeguato di conoscenze e competenze.», afferisce:</a:t>
            </a:r>
          </a:p>
          <a:p>
            <a:pPr>
              <a:spcAft>
                <a:spcPts val="600"/>
              </a:spcAft>
              <a:defRPr/>
            </a:pPr>
            <a:endParaRPr lang="it-IT" altLang="it-IT" sz="1800" dirty="0">
              <a:latin typeface="Gisha" panose="020B0502040204020203" pitchFamily="34" charset="-79"/>
              <a:cs typeface="Gisha" panose="020B0502040204020203" pitchFamily="34" charset="-79"/>
            </a:endParaRPr>
          </a:p>
          <a:p>
            <a:pPr>
              <a:spcAft>
                <a:spcPts val="600"/>
              </a:spcAft>
              <a:defRPr/>
            </a:pPr>
            <a:endParaRPr lang="it-IT" altLang="it-IT" sz="1800" dirty="0">
              <a:latin typeface="Gisha" panose="020B0502040204020203" pitchFamily="34" charset="-79"/>
              <a:cs typeface="Gisha" panose="020B0502040204020203" pitchFamily="34" charset="-79"/>
            </a:endParaRPr>
          </a:p>
        </p:txBody>
      </p:sp>
      <p:sp>
        <p:nvSpPr>
          <p:cNvPr id="9" name="TextBox 8"/>
          <p:cNvSpPr txBox="1"/>
          <p:nvPr/>
        </p:nvSpPr>
        <p:spPr>
          <a:xfrm>
            <a:off x="150079" y="3584971"/>
            <a:ext cx="2432044" cy="253916"/>
          </a:xfrm>
          <a:prstGeom prst="rect">
            <a:avLst/>
          </a:prstGeom>
          <a:noFill/>
        </p:spPr>
        <p:txBody>
          <a:bodyPr wrap="square" lIns="68580" tIns="34290" rIns="68580" bIns="34290" rtlCol="0">
            <a:spAutoFit/>
          </a:bodyPr>
          <a:lstStyle/>
          <a:p>
            <a:pPr algn="ctr"/>
            <a:r>
              <a:rPr lang="it-IT" altLang="it-IT" sz="1200" dirty="0">
                <a:latin typeface="Gisha" panose="020B0502040204020203" pitchFamily="34" charset="-79"/>
                <a:cs typeface="Gisha" panose="020B0502040204020203" pitchFamily="34" charset="-79"/>
              </a:rPr>
              <a:t>l’orientamento generale 2, par. 20.</a:t>
            </a:r>
          </a:p>
        </p:txBody>
      </p:sp>
      <p:sp>
        <p:nvSpPr>
          <p:cNvPr id="18" name="TextBox 17"/>
          <p:cNvSpPr txBox="1"/>
          <p:nvPr/>
        </p:nvSpPr>
        <p:spPr>
          <a:xfrm>
            <a:off x="2563199" y="3553004"/>
            <a:ext cx="2181107" cy="438582"/>
          </a:xfrm>
          <a:prstGeom prst="rect">
            <a:avLst/>
          </a:prstGeom>
          <a:noFill/>
        </p:spPr>
        <p:txBody>
          <a:bodyPr wrap="square" lIns="68580" tIns="34290" rIns="68580" bIns="34290" rtlCol="0">
            <a:spAutoFit/>
          </a:bodyPr>
          <a:lstStyle/>
          <a:p>
            <a:pPr algn="ctr"/>
            <a:r>
              <a:rPr lang="it-IT" sz="1200" dirty="0">
                <a:solidFill>
                  <a:srgbClr val="FF0000"/>
                </a:solidFill>
                <a:latin typeface="Gisha" panose="020B0502040204020203" pitchFamily="34" charset="-79"/>
                <a:cs typeface="Gisha" panose="020B0502040204020203" pitchFamily="34" charset="-79"/>
              </a:rPr>
              <a:t>l’orientamento generale 3, par. 25.</a:t>
            </a:r>
          </a:p>
        </p:txBody>
      </p:sp>
      <p:grpSp>
        <p:nvGrpSpPr>
          <p:cNvPr id="25" name="Gruppo 24"/>
          <p:cNvGrpSpPr/>
          <p:nvPr/>
        </p:nvGrpSpPr>
        <p:grpSpPr>
          <a:xfrm>
            <a:off x="0" y="0"/>
            <a:ext cx="9143999" cy="516988"/>
            <a:chOff x="0" y="0"/>
            <a:chExt cx="12191999" cy="689317"/>
          </a:xfrm>
        </p:grpSpPr>
        <p:sp>
          <p:nvSpPr>
            <p:cNvPr id="26"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Connettore 1 26"/>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Connettore 1 27"/>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Connettore 1 28"/>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0" name="CasellaDiTesto 29">
            <a:extLst>
              <a:ext uri="{FF2B5EF4-FFF2-40B4-BE49-F238E27FC236}">
                <a16:creationId xmlns:a16="http://schemas.microsoft.com/office/drawing/2014/main" id="{45F8062F-B18B-4C2B-A2E0-4A2CAE1F824B}"/>
              </a:ext>
            </a:extLst>
          </p:cNvPr>
          <p:cNvSpPr txBox="1"/>
          <p:nvPr/>
        </p:nvSpPr>
        <p:spPr>
          <a:xfrm>
            <a:off x="747215" y="62759"/>
            <a:ext cx="5347530"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Learning Stop</a:t>
            </a:r>
          </a:p>
        </p:txBody>
      </p:sp>
      <p:sp>
        <p:nvSpPr>
          <p:cNvPr id="36" name="TextBox 17">
            <a:extLst>
              <a:ext uri="{FF2B5EF4-FFF2-40B4-BE49-F238E27FC236}">
                <a16:creationId xmlns:a16="http://schemas.microsoft.com/office/drawing/2014/main" id="{E1EDC687-E766-4955-BBF2-9ACEB3978C5A}"/>
              </a:ext>
            </a:extLst>
          </p:cNvPr>
          <p:cNvSpPr txBox="1"/>
          <p:nvPr/>
        </p:nvSpPr>
        <p:spPr>
          <a:xfrm>
            <a:off x="7051450" y="3553004"/>
            <a:ext cx="2035882" cy="438582"/>
          </a:xfrm>
          <a:prstGeom prst="rect">
            <a:avLst/>
          </a:prstGeom>
          <a:noFill/>
        </p:spPr>
        <p:txBody>
          <a:bodyPr wrap="square" lIns="68580" tIns="34290" rIns="68580" bIns="34290" rtlCol="0">
            <a:spAutoFit/>
          </a:bodyPr>
          <a:lstStyle>
            <a:defPPr>
              <a:defRPr lang="en-US"/>
            </a:defPPr>
            <a:lvl1pPr algn="ctr">
              <a:defRPr>
                <a:latin typeface="Gisha" panose="020B0502040204020203" pitchFamily="34" charset="-79"/>
                <a:cs typeface="Gisha" panose="020B0502040204020203" pitchFamily="34" charset="-79"/>
              </a:defRPr>
            </a:lvl1pPr>
          </a:lstStyle>
          <a:p>
            <a:r>
              <a:rPr lang="it-IT" altLang="it-IT" sz="1200" dirty="0"/>
              <a:t>l’orientamento generale 4, par. 33.</a:t>
            </a:r>
          </a:p>
        </p:txBody>
      </p:sp>
      <p:sp>
        <p:nvSpPr>
          <p:cNvPr id="37" name="Rettangolo 36">
            <a:extLst>
              <a:ext uri="{FF2B5EF4-FFF2-40B4-BE49-F238E27FC236}">
                <a16:creationId xmlns:a16="http://schemas.microsoft.com/office/drawing/2014/main" id="{E069CA4F-2E10-42F9-94B3-1047ACA37502}"/>
              </a:ext>
            </a:extLst>
          </p:cNvPr>
          <p:cNvSpPr/>
          <p:nvPr/>
        </p:nvSpPr>
        <p:spPr>
          <a:xfrm>
            <a:off x="-2912409" y="0"/>
            <a:ext cx="2895600" cy="3704491"/>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t>Note sviluppo</a:t>
            </a:r>
          </a:p>
          <a:p>
            <a:r>
              <a:rPr lang="it-IT" dirty="0"/>
              <a:t>La risposta corretta è quella in rosso. Al clic di selezione il pallino si riempie come da animazione </a:t>
            </a:r>
            <a:r>
              <a:rPr lang="it-IT" dirty="0" err="1"/>
              <a:t>svg</a:t>
            </a:r>
            <a:endParaRPr lang="it-IT" dirty="0"/>
          </a:p>
          <a:p>
            <a:r>
              <a:rPr lang="it-IT" dirty="0">
                <a:hlinkClick r:id="rId5"/>
              </a:rPr>
              <a:t>https://tympanus.net/Development/AnimatedCheckboxes/</a:t>
            </a:r>
            <a:endParaRPr lang="it-IT" dirty="0"/>
          </a:p>
          <a:p>
            <a:endParaRPr lang="it-IT" dirty="0"/>
          </a:p>
        </p:txBody>
      </p:sp>
      <p:pic>
        <p:nvPicPr>
          <p:cNvPr id="38" name="Immagine 37">
            <a:extLst>
              <a:ext uri="{FF2B5EF4-FFF2-40B4-BE49-F238E27FC236}">
                <a16:creationId xmlns:a16="http://schemas.microsoft.com/office/drawing/2014/main" id="{CF08BAC3-2186-4648-98B1-F32A5B11C92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6467" y="2548352"/>
            <a:ext cx="552527" cy="552527"/>
          </a:xfrm>
          <a:prstGeom prst="rect">
            <a:avLst/>
          </a:prstGeom>
        </p:spPr>
      </p:pic>
      <p:pic>
        <p:nvPicPr>
          <p:cNvPr id="40" name="Immagine 39">
            <a:extLst>
              <a:ext uri="{FF2B5EF4-FFF2-40B4-BE49-F238E27FC236}">
                <a16:creationId xmlns:a16="http://schemas.microsoft.com/office/drawing/2014/main" id="{EF0A6A37-9AF5-4577-BC6E-270B598FBB5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9364" y="2548352"/>
            <a:ext cx="533474" cy="552527"/>
          </a:xfrm>
          <a:prstGeom prst="rect">
            <a:avLst/>
          </a:prstGeom>
        </p:spPr>
      </p:pic>
      <p:pic>
        <p:nvPicPr>
          <p:cNvPr id="41" name="Immagine 40">
            <a:extLst>
              <a:ext uri="{FF2B5EF4-FFF2-40B4-BE49-F238E27FC236}">
                <a16:creationId xmlns:a16="http://schemas.microsoft.com/office/drawing/2014/main" id="{FB4FE5A2-408B-484E-83F6-B896D5BAB2B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61271" y="2569499"/>
            <a:ext cx="533474" cy="552527"/>
          </a:xfrm>
          <a:prstGeom prst="rect">
            <a:avLst/>
          </a:prstGeom>
        </p:spPr>
      </p:pic>
      <p:pic>
        <p:nvPicPr>
          <p:cNvPr id="42" name="Immagine 41">
            <a:extLst>
              <a:ext uri="{FF2B5EF4-FFF2-40B4-BE49-F238E27FC236}">
                <a16:creationId xmlns:a16="http://schemas.microsoft.com/office/drawing/2014/main" id="{739A4E7C-1FB9-410A-B1D2-0E0C794F87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776116" y="2565229"/>
            <a:ext cx="533474" cy="552527"/>
          </a:xfrm>
          <a:prstGeom prst="rect">
            <a:avLst/>
          </a:prstGeom>
        </p:spPr>
      </p:pic>
      <p:sp>
        <p:nvSpPr>
          <p:cNvPr id="23" name="CasellaDiTesto 22">
            <a:extLst>
              <a:ext uri="{FF2B5EF4-FFF2-40B4-BE49-F238E27FC236}">
                <a16:creationId xmlns:a16="http://schemas.microsoft.com/office/drawing/2014/main" id="{80FD5ADC-D8D6-4535-95E9-875EAA564D4C}"/>
              </a:ext>
            </a:extLst>
          </p:cNvPr>
          <p:cNvSpPr txBox="1"/>
          <p:nvPr/>
        </p:nvSpPr>
        <p:spPr>
          <a:xfrm>
            <a:off x="8744209" y="110840"/>
            <a:ext cx="399791" cy="307777"/>
          </a:xfrm>
          <a:prstGeom prst="rect">
            <a:avLst/>
          </a:prstGeom>
          <a:noFill/>
        </p:spPr>
        <p:txBody>
          <a:bodyPr wrap="square" rtlCol="0">
            <a:spAutoFit/>
          </a:bodyPr>
          <a:lstStyle/>
          <a:p>
            <a:r>
              <a:rPr lang="it-IT" dirty="0">
                <a:solidFill>
                  <a:schemeClr val="bg1"/>
                </a:solidFill>
              </a:rPr>
              <a:t>18</a:t>
            </a:r>
          </a:p>
        </p:txBody>
      </p:sp>
      <p:sp>
        <p:nvSpPr>
          <p:cNvPr id="24" name="Rettangolo arrotondato 23"/>
          <p:cNvSpPr/>
          <p:nvPr/>
        </p:nvSpPr>
        <p:spPr>
          <a:xfrm>
            <a:off x="3378200" y="4597625"/>
            <a:ext cx="2331720" cy="365760"/>
          </a:xfrm>
          <a:prstGeom prst="round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Conferma</a:t>
            </a:r>
          </a:p>
        </p:txBody>
      </p:sp>
      <p:sp>
        <p:nvSpPr>
          <p:cNvPr id="31" name="Ovale 30">
            <a:extLst>
              <a:ext uri="{FF2B5EF4-FFF2-40B4-BE49-F238E27FC236}">
                <a16:creationId xmlns:a16="http://schemas.microsoft.com/office/drawing/2014/main" id="{FF3BA2CB-58E3-4DFC-8F62-07E565B912E7}"/>
              </a:ext>
            </a:extLst>
          </p:cNvPr>
          <p:cNvSpPr/>
          <p:nvPr/>
        </p:nvSpPr>
        <p:spPr>
          <a:xfrm>
            <a:off x="190500" y="57488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2" name="TextBox 8">
            <a:extLst>
              <a:ext uri="{FF2B5EF4-FFF2-40B4-BE49-F238E27FC236}">
                <a16:creationId xmlns:a16="http://schemas.microsoft.com/office/drawing/2014/main" id="{A538BD94-0799-4B45-87AA-E4C68A3BA79C}"/>
              </a:ext>
            </a:extLst>
          </p:cNvPr>
          <p:cNvSpPr txBox="1"/>
          <p:nvPr/>
        </p:nvSpPr>
        <p:spPr>
          <a:xfrm>
            <a:off x="4736461" y="3559525"/>
            <a:ext cx="2258319" cy="438582"/>
          </a:xfrm>
          <a:prstGeom prst="rect">
            <a:avLst/>
          </a:prstGeom>
          <a:noFill/>
        </p:spPr>
        <p:txBody>
          <a:bodyPr wrap="square" lIns="68580" tIns="34290" rIns="68580" bIns="34290" rtlCol="0">
            <a:spAutoFit/>
          </a:bodyPr>
          <a:lstStyle/>
          <a:p>
            <a:pPr algn="ctr"/>
            <a:r>
              <a:rPr lang="it-IT" altLang="it-IT" sz="1200" dirty="0">
                <a:latin typeface="Gisha" panose="020B0502040204020203" pitchFamily="34" charset="-79"/>
                <a:cs typeface="Gisha" panose="020B0502040204020203" pitchFamily="34" charset="-79"/>
              </a:rPr>
              <a:t>l’orientamento generale 4, par. 31.</a:t>
            </a:r>
          </a:p>
        </p:txBody>
      </p:sp>
    </p:spTree>
    <p:custDataLst>
      <p:tags r:id="rId1"/>
    </p:custDataLst>
    <p:extLst>
      <p:ext uri="{BB962C8B-B14F-4D97-AF65-F5344CB8AC3E}">
        <p14:creationId xmlns:p14="http://schemas.microsoft.com/office/powerpoint/2010/main" val="267627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ECC0B5F0-3906-4F44-834D-B0BEB5AE35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4" y="277"/>
            <a:ext cx="9151774" cy="5142679"/>
          </a:xfrm>
          <a:prstGeom prst="rect">
            <a:avLst/>
          </a:prstGeom>
        </p:spPr>
      </p:pic>
      <p:sp>
        <p:nvSpPr>
          <p:cNvPr id="4" name="Rettangolo 3">
            <a:extLst>
              <a:ext uri="{FF2B5EF4-FFF2-40B4-BE49-F238E27FC236}">
                <a16:creationId xmlns:a16="http://schemas.microsoft.com/office/drawing/2014/main" id="{2A7AE87D-EEE1-4363-96D8-E444F28244B0}"/>
              </a:ext>
            </a:extLst>
          </p:cNvPr>
          <p:cNvSpPr/>
          <p:nvPr/>
        </p:nvSpPr>
        <p:spPr>
          <a:xfrm>
            <a:off x="-21629" y="4075361"/>
            <a:ext cx="9190682" cy="1068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28"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56710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Informazioni ai clienti sulla valutazione dell’adeguatezza 1/5</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429363" cy="307777"/>
          </a:xfrm>
          <a:prstGeom prst="rect">
            <a:avLst/>
          </a:prstGeom>
          <a:noFill/>
        </p:spPr>
        <p:txBody>
          <a:bodyPr wrap="square" rtlCol="0">
            <a:spAutoFit/>
          </a:bodyPr>
          <a:lstStyle/>
          <a:p>
            <a:r>
              <a:rPr lang="it-IT" dirty="0">
                <a:solidFill>
                  <a:schemeClr val="bg1"/>
                </a:solidFill>
              </a:rPr>
              <a:t>1</a:t>
            </a: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https://pixabay.com/it/giornale-lettura-informazioni-2253408/</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8" name="Ovale 37">
            <a:extLst>
              <a:ext uri="{FF2B5EF4-FFF2-40B4-BE49-F238E27FC236}">
                <a16:creationId xmlns:a16="http://schemas.microsoft.com/office/drawing/2014/main" id="{FF3BA2CB-58E3-4DFC-8F62-07E565B912E7}"/>
              </a:ext>
            </a:extLst>
          </p:cNvPr>
          <p:cNvSpPr/>
          <p:nvPr/>
        </p:nvSpPr>
        <p:spPr>
          <a:xfrm>
            <a:off x="-1" y="5660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6" name="Ovale 35">
            <a:extLst>
              <a:ext uri="{FF2B5EF4-FFF2-40B4-BE49-F238E27FC236}">
                <a16:creationId xmlns:a16="http://schemas.microsoft.com/office/drawing/2014/main" id="{FF3BA2CB-58E3-4DFC-8F62-07E565B912E7}"/>
              </a:ext>
            </a:extLst>
          </p:cNvPr>
          <p:cNvSpPr/>
          <p:nvPr/>
        </p:nvSpPr>
        <p:spPr>
          <a:xfrm>
            <a:off x="40430" y="38472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5" name="TextBox 10">
            <a:hlinkClick r:id="" action="ppaction://noaction"/>
            <a:extLst>
              <a:ext uri="{FF2B5EF4-FFF2-40B4-BE49-F238E27FC236}">
                <a16:creationId xmlns:a16="http://schemas.microsoft.com/office/drawing/2014/main" id="{2F15BA41-BD55-404D-888B-892CA57566A6}"/>
              </a:ext>
            </a:extLst>
          </p:cNvPr>
          <p:cNvSpPr txBox="1"/>
          <p:nvPr/>
        </p:nvSpPr>
        <p:spPr>
          <a:xfrm>
            <a:off x="20861" y="4081850"/>
            <a:ext cx="9190682" cy="1118255"/>
          </a:xfrm>
          <a:prstGeom prst="rect">
            <a:avLst/>
          </a:prstGeom>
          <a:noFill/>
        </p:spPr>
        <p:txBody>
          <a:bodyPr wrap="square" rtlCol="0">
            <a:spAutoFit/>
          </a:bodyPr>
          <a:lstStyle/>
          <a:p>
            <a:pPr>
              <a:lnSpc>
                <a:spcPts val="2000"/>
              </a:lnSpc>
            </a:pPr>
            <a:r>
              <a:rPr lang="it-IT" altLang="it-IT" dirty="0">
                <a:latin typeface="Gisha" panose="020B0502040204020203" pitchFamily="34" charset="-79"/>
                <a:cs typeface="Gisha" panose="020B0502040204020203" pitchFamily="34" charset="-79"/>
              </a:rPr>
              <a:t>Gli intermediari dovrebbero informare i clienti, in modo semplice e chiaro, che lo scopo della valutazione dell’adeguatezza è quello di consentire all’intermediario  la possibilità di agire nel migliore interesse del cliente. </a:t>
            </a:r>
          </a:p>
          <a:p>
            <a:pPr>
              <a:lnSpc>
                <a:spcPts val="2000"/>
              </a:lnSpc>
            </a:pPr>
            <a:r>
              <a:rPr lang="it-IT" altLang="it-IT" dirty="0">
                <a:latin typeface="Gisha" panose="020B0502040204020203" pitchFamily="34" charset="-79"/>
                <a:cs typeface="Gisha" panose="020B0502040204020203" pitchFamily="34" charset="-79"/>
              </a:rPr>
              <a:t>Gli intermediari non dovrebbero creare in nessun caso ambiguità o confusione circa le loro responsabilità durante il processo. (ESMA, Orientamento generale 1, par. 13)</a:t>
            </a:r>
          </a:p>
        </p:txBody>
      </p:sp>
    </p:spTree>
    <p:custDataLst>
      <p:tags r:id="rId1"/>
    </p:custDataLst>
    <p:extLst>
      <p:ext uri="{BB962C8B-B14F-4D97-AF65-F5344CB8AC3E}">
        <p14:creationId xmlns:p14="http://schemas.microsoft.com/office/powerpoint/2010/main" val="1705272725"/>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8C2D8B78-B7DC-476C-AA10-385BC258C22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387"/>
          <a:stretch/>
        </p:blipFill>
        <p:spPr>
          <a:xfrm>
            <a:off x="598" y="0"/>
            <a:ext cx="5000690" cy="5143500"/>
          </a:xfrm>
          <a:prstGeom prst="rect">
            <a:avLst/>
          </a:prstGeom>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99199" y="2571752"/>
            <a:ext cx="2846070" cy="25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2235200" y="152400"/>
            <a:ext cx="6908800" cy="2019300"/>
            <a:chOff x="4571997" y="0"/>
            <a:chExt cx="3809999" cy="3401568"/>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72000"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18">
              <a:extLst>
                <a:ext uri="{FF2B5EF4-FFF2-40B4-BE49-F238E27FC236}">
                  <a16:creationId xmlns:a16="http://schemas.microsoft.com/office/drawing/2014/main" id="{9DAF13B7-69C1-4416-88CB-D5439285AF73}"/>
                </a:ext>
              </a:extLst>
            </p:cNvPr>
            <p:cNvSpPr txBox="1"/>
            <p:nvPr/>
          </p:nvSpPr>
          <p:spPr>
            <a:xfrm>
              <a:off x="4571997" y="924398"/>
              <a:ext cx="3809999" cy="518459"/>
            </a:xfrm>
            <a:prstGeom prst="rect">
              <a:avLst/>
            </a:prstGeom>
            <a:grpFill/>
          </p:spPr>
          <p:txBody>
            <a:bodyPr wrap="square" rtlCol="0">
              <a:spAutoFit/>
            </a:bodyPr>
            <a:lstStyle/>
            <a:p>
              <a:endParaRPr lang="it-IT" dirty="0">
                <a:latin typeface="Gisha" panose="020B0502040204020203" pitchFamily="34" charset="-79"/>
                <a:cs typeface="Gisha" panose="020B0502040204020203" pitchFamily="34" charset="-79"/>
              </a:endParaRPr>
            </a:p>
          </p:txBody>
        </p:sp>
      </p:grpSp>
      <p:grpSp>
        <p:nvGrpSpPr>
          <p:cNvPr id="3" name="Group 30">
            <a:extLst>
              <a:ext uri="{FF2B5EF4-FFF2-40B4-BE49-F238E27FC236}">
                <a16:creationId xmlns:a16="http://schemas.microsoft.com/office/drawing/2014/main" id="{DC0DD2A3-62CB-490C-8BB9-D7A83FE06F19}"/>
              </a:ext>
            </a:extLst>
          </p:cNvPr>
          <p:cNvGrpSpPr/>
          <p:nvPr/>
        </p:nvGrpSpPr>
        <p:grpSpPr>
          <a:xfrm>
            <a:off x="2235200" y="1701800"/>
            <a:ext cx="6908800" cy="3441699"/>
            <a:chOff x="4578095" y="3429000"/>
            <a:chExt cx="3794760" cy="3401568"/>
          </a:xfrm>
        </p:grpSpPr>
        <p:sp>
          <p:nvSpPr>
            <p:cNvPr id="66" name="Rectangle 15">
              <a:extLst>
                <a:ext uri="{FF2B5EF4-FFF2-40B4-BE49-F238E27FC236}">
                  <a16:creationId xmlns:a16="http://schemas.microsoft.com/office/drawing/2014/main" id="{FE630332-10B7-4615-9E72-FE4FD5E1FF1A}"/>
                </a:ext>
              </a:extLst>
            </p:cNvPr>
            <p:cNvSpPr/>
            <p:nvPr/>
          </p:nvSpPr>
          <p:spPr>
            <a:xfrm>
              <a:off x="4578095" y="3429000"/>
              <a:ext cx="3794760" cy="3401568"/>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22">
              <a:hlinkClick r:id="" action="ppaction://noaction"/>
              <a:extLst>
                <a:ext uri="{FF2B5EF4-FFF2-40B4-BE49-F238E27FC236}">
                  <a16:creationId xmlns:a16="http://schemas.microsoft.com/office/drawing/2014/main" id="{A6DFE93B-5487-476C-BAA2-AAB1D8F683E8}"/>
                </a:ext>
              </a:extLst>
            </p:cNvPr>
            <p:cNvSpPr txBox="1"/>
            <p:nvPr/>
          </p:nvSpPr>
          <p:spPr>
            <a:xfrm>
              <a:off x="4713945" y="3893421"/>
              <a:ext cx="3538713" cy="2676853"/>
            </a:xfrm>
            <a:prstGeom prst="rect">
              <a:avLst/>
            </a:prstGeom>
            <a:noFill/>
          </p:spPr>
          <p:txBody>
            <a:bodyPr wrap="square" rtlCol="0">
              <a:spAutoFit/>
            </a:bodyPr>
            <a:lstStyle/>
            <a:p>
              <a:pPr>
                <a:lnSpc>
                  <a:spcPts val="2000"/>
                </a:lnSpc>
                <a:spcAft>
                  <a:spcPts val="600"/>
                </a:spcAft>
              </a:pPr>
              <a:r>
                <a:rPr lang="it-IT" altLang="it-IT" dirty="0">
                  <a:latin typeface="Gisha" panose="020B0502040204020203" pitchFamily="34" charset="-79"/>
                  <a:cs typeface="Gisha" panose="020B0502040204020203" pitchFamily="34" charset="-79"/>
                </a:rPr>
                <a:t>In particolare,  essi dovrebbero:</a:t>
              </a:r>
            </a:p>
            <a:p>
              <a:pPr marL="285750" indent="-285750">
                <a:lnSpc>
                  <a:spcPts val="2000"/>
                </a:lnSpc>
                <a:spcAft>
                  <a:spcPts val="600"/>
                </a:spcAft>
                <a:buFont typeface="Wingdings" panose="05000000000000000000" pitchFamily="2" charset="2"/>
                <a:buChar char="ü"/>
              </a:pPr>
              <a:r>
                <a:rPr lang="it-IT" altLang="it-IT" dirty="0">
                  <a:latin typeface="Gisha" panose="020B0502040204020203" pitchFamily="34" charset="-79"/>
                  <a:cs typeface="Gisha" panose="020B0502040204020203" pitchFamily="34" charset="-79"/>
                </a:rPr>
                <a:t>non fare indebitamente affidamento sulle autovalutazioni dei clienti in relazione alle loro conoscenze, esperienze e situazione finanziaria;</a:t>
              </a:r>
            </a:p>
            <a:p>
              <a:pPr marL="285750" indent="-285750">
                <a:lnSpc>
                  <a:spcPts val="2000"/>
                </a:lnSpc>
                <a:spcAft>
                  <a:spcPts val="600"/>
                </a:spcAft>
                <a:buFont typeface="Wingdings" panose="05000000000000000000" pitchFamily="2" charset="2"/>
                <a:buChar char="ü"/>
              </a:pPr>
              <a:r>
                <a:rPr lang="it-IT" altLang="it-IT" dirty="0">
                  <a:latin typeface="Gisha" panose="020B0502040204020203" pitchFamily="34" charset="-79"/>
                  <a:cs typeface="Gisha" panose="020B0502040204020203" pitchFamily="34" charset="-79"/>
                </a:rPr>
                <a:t>garantire che siano opportunamente studiati tutti gli strumenti impiegati nel processo di valutazione dell’adeguatezza (ad esempio domande non formulate in modo da condurre il cliente verso un tipo di investimento specifico);</a:t>
              </a:r>
            </a:p>
            <a:p>
              <a:pPr marL="285750" indent="-285750">
                <a:lnSpc>
                  <a:spcPts val="2000"/>
                </a:lnSpc>
                <a:spcAft>
                  <a:spcPts val="600"/>
                </a:spcAft>
                <a:buFont typeface="Wingdings" panose="05000000000000000000" pitchFamily="2" charset="2"/>
                <a:buChar char="ü"/>
              </a:pPr>
              <a:r>
                <a:rPr lang="it-IT" altLang="it-IT" dirty="0">
                  <a:latin typeface="Gisha" panose="020B0502040204020203" pitchFamily="34" charset="-79"/>
                  <a:cs typeface="Gisha" panose="020B0502040204020203" pitchFamily="34" charset="-79"/>
                </a:rPr>
                <a:t>adottare misure per garantire la coerenza delle informazioni sui clienti. </a:t>
              </a:r>
            </a:p>
            <a:p>
              <a:pPr>
                <a:lnSpc>
                  <a:spcPts val="2000"/>
                </a:lnSpc>
                <a:spcAft>
                  <a:spcPts val="600"/>
                </a:spcAft>
              </a:pPr>
              <a:r>
                <a:rPr lang="it-IT" altLang="it-IT" dirty="0">
                  <a:latin typeface="Gisha" panose="020B0502040204020203" pitchFamily="34" charset="-79"/>
                  <a:cs typeface="Gisha" panose="020B0502040204020203" pitchFamily="34" charset="-79"/>
                </a:rPr>
                <a:t>(ESMA, Orientamento generale 5, par. 41)</a:t>
              </a:r>
            </a:p>
          </p:txBody>
        </p:sp>
      </p:grpSp>
      <p:sp>
        <p:nvSpPr>
          <p:cNvPr id="70" name="TextBox 22">
            <a:hlinkClick r:id="" action="ppaction://noaction"/>
            <a:extLst>
              <a:ext uri="{FF2B5EF4-FFF2-40B4-BE49-F238E27FC236}">
                <a16:creationId xmlns:a16="http://schemas.microsoft.com/office/drawing/2014/main" id="{63057098-4C1C-4B4C-A791-6FD3572D3AFF}"/>
              </a:ext>
            </a:extLst>
          </p:cNvPr>
          <p:cNvSpPr txBox="1"/>
          <p:nvPr/>
        </p:nvSpPr>
        <p:spPr>
          <a:xfrm>
            <a:off x="2482530" y="847697"/>
            <a:ext cx="6485008" cy="605294"/>
          </a:xfrm>
          <a:prstGeom prst="rect">
            <a:avLst/>
          </a:prstGeom>
          <a:noFill/>
        </p:spPr>
        <p:txBody>
          <a:bodyPr wrap="square" rtlCol="0">
            <a:spAutoFit/>
          </a:bodyPr>
          <a:lstStyle/>
          <a:p>
            <a:pPr>
              <a:lnSpc>
                <a:spcPts val="2000"/>
              </a:lnSpc>
              <a:spcAft>
                <a:spcPts val="600"/>
              </a:spcAft>
            </a:pPr>
            <a:r>
              <a:rPr lang="it-IT" altLang="it-IT" dirty="0">
                <a:latin typeface="Gisha" panose="020B0502040204020203" pitchFamily="34" charset="-79"/>
                <a:cs typeface="Gisha" panose="020B0502040204020203" pitchFamily="34" charset="-79"/>
              </a:rPr>
              <a:t>Gli intermediari dovrebbero adottare misure ragionevoli per garantire che le informazioni raccolte sui clienti siano affidabili. </a:t>
            </a:r>
          </a:p>
        </p:txBody>
      </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Ovale 43">
            <a:extLst>
              <a:ext uri="{FF2B5EF4-FFF2-40B4-BE49-F238E27FC236}">
                <a16:creationId xmlns:a16="http://schemas.microsoft.com/office/drawing/2014/main" id="{20821F5B-1460-4100-9D59-0F214412F310}"/>
              </a:ext>
            </a:extLst>
          </p:cNvPr>
          <p:cNvSpPr/>
          <p:nvPr/>
        </p:nvSpPr>
        <p:spPr>
          <a:xfrm>
            <a:off x="2282015" y="1792135"/>
            <a:ext cx="654368"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3-7</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6" y="59188"/>
            <a:ext cx="379271" cy="307777"/>
          </a:xfrm>
          <a:prstGeom prst="rect">
            <a:avLst/>
          </a:prstGeom>
          <a:noFill/>
        </p:spPr>
        <p:txBody>
          <a:bodyPr wrap="square" rtlCol="0">
            <a:spAutoFit/>
          </a:bodyPr>
          <a:lstStyle/>
          <a:p>
            <a:r>
              <a:rPr lang="it-IT" dirty="0">
                <a:solidFill>
                  <a:schemeClr val="bg1"/>
                </a:solidFill>
              </a:rPr>
              <a:t>19</a:t>
            </a:r>
          </a:p>
        </p:txBody>
      </p:sp>
      <p:sp>
        <p:nvSpPr>
          <p:cNvPr id="29" name="Rettangolo 28">
            <a:extLst>
              <a:ext uri="{FF2B5EF4-FFF2-40B4-BE49-F238E27FC236}">
                <a16:creationId xmlns:a16="http://schemas.microsoft.com/office/drawing/2014/main" id="{16FAFEDD-E6FC-405D-A681-D645A8A78EFF}"/>
              </a:ext>
            </a:extLst>
          </p:cNvPr>
          <p:cNvSpPr/>
          <p:nvPr/>
        </p:nvSpPr>
        <p:spPr>
          <a:xfrm>
            <a:off x="-2181068" y="10794"/>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https://pixabay.com/it/soldi-dollaro-centesimi-euro-837376/</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0" name="Ovale 29">
            <a:extLst>
              <a:ext uri="{FF2B5EF4-FFF2-40B4-BE49-F238E27FC236}">
                <a16:creationId xmlns:a16="http://schemas.microsoft.com/office/drawing/2014/main" id="{0BBE6C40-1A43-4D0D-BFDC-F0CC7AEF254F}"/>
              </a:ext>
            </a:extLst>
          </p:cNvPr>
          <p:cNvSpPr/>
          <p:nvPr/>
        </p:nvSpPr>
        <p:spPr>
          <a:xfrm>
            <a:off x="27628" y="51654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1</a:t>
            </a:r>
            <a:endParaRPr lang="it-IT" sz="1400" dirty="0"/>
          </a:p>
        </p:txBody>
      </p:sp>
      <p:sp>
        <p:nvSpPr>
          <p:cNvPr id="26" name="CasellaDiTesto 25">
            <a:extLst>
              <a:ext uri="{FF2B5EF4-FFF2-40B4-BE49-F238E27FC236}">
                <a16:creationId xmlns:a16="http://schemas.microsoft.com/office/drawing/2014/main" id="{4B3A83E2-A978-4106-821D-1B954BDDFEC7}"/>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Affidabilità delle informazioni sui clienti 1/8</a:t>
            </a:r>
          </a:p>
        </p:txBody>
      </p:sp>
      <p:sp>
        <p:nvSpPr>
          <p:cNvPr id="32" name="Ovale 31">
            <a:extLst>
              <a:ext uri="{FF2B5EF4-FFF2-40B4-BE49-F238E27FC236}">
                <a16:creationId xmlns:a16="http://schemas.microsoft.com/office/drawing/2014/main" id="{392F5A5D-E795-47CD-9565-466E5C15454D}"/>
              </a:ext>
            </a:extLst>
          </p:cNvPr>
          <p:cNvSpPr/>
          <p:nvPr/>
        </p:nvSpPr>
        <p:spPr>
          <a:xfrm>
            <a:off x="2263938" y="559580"/>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Tree>
    <p:custDataLst>
      <p:tags r:id="rId1"/>
    </p:custDataLst>
    <p:extLst>
      <p:ext uri="{BB962C8B-B14F-4D97-AF65-F5344CB8AC3E}">
        <p14:creationId xmlns:p14="http://schemas.microsoft.com/office/powerpoint/2010/main" val="3653298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2890E1D3-DCFC-4D57-B772-10AD5F1E62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602"/>
          <a:stretch/>
        </p:blipFill>
        <p:spPr>
          <a:xfrm>
            <a:off x="-9754" y="-11430"/>
            <a:ext cx="4206273" cy="5154930"/>
          </a:xfrm>
          <a:prstGeom prst="rect">
            <a:avLst/>
          </a:prstGeom>
        </p:spPr>
      </p:pic>
      <p:sp>
        <p:nvSpPr>
          <p:cNvPr id="17" name="Rectangle 16"/>
          <p:cNvSpPr/>
          <p:nvPr/>
        </p:nvSpPr>
        <p:spPr>
          <a:xfrm>
            <a:off x="6299199" y="2571752"/>
            <a:ext cx="2846070" cy="25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440603" y="-12899"/>
            <a:ext cx="5692139" cy="5156401"/>
            <a:chOff x="4563649" y="0"/>
            <a:chExt cx="3794760" cy="3401568"/>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63649"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639440" y="514485"/>
              <a:ext cx="3718969" cy="2751106"/>
            </a:xfrm>
            <a:prstGeom prst="rect">
              <a:avLst/>
            </a:prstGeom>
            <a:grpFill/>
          </p:spPr>
          <p:txBody>
            <a:bodyPr wrap="square" rtlCol="0">
              <a:spAutoFit/>
            </a:bodyPr>
            <a:lstStyle/>
            <a:p>
              <a:pPr>
                <a:lnSpc>
                  <a:spcPts val="2000"/>
                </a:lnSpc>
                <a:spcAft>
                  <a:spcPts val="600"/>
                </a:spcAft>
                <a:defRPr/>
              </a:pPr>
              <a:r>
                <a:rPr lang="it-IT" altLang="it-IT" dirty="0">
                  <a:latin typeface="Gisha" panose="020B0502040204020203" pitchFamily="34" charset="-79"/>
                  <a:cs typeface="Gisha" panose="020B0502040204020203" pitchFamily="34" charset="-79"/>
                </a:rPr>
                <a:t>I clienti sono tenuti a fornire informazioni corrette, aggiornate e complete necessarie per la valutazione dell’adeguatezza. </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Tuttavia, gli intermediari devono adottare misure ragionevoli per verificare l’affidabilità delle informazioni raccolte sui clienti. È compito degli intermediari  garantire di avere a disposizione le informazioni adeguate per effettuare la valutazione dell’adeguatezza. </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Essi, ad esempio, dovrebbero valutare l’eventuale presenza di evidenti inesattezze nelle informazioni fornite dai propri clienti, nonché garantire che le domande poste a questi ultimi possano essere comprese correttamente e che qualsiasi altro metodo utilizzato per raccogliere le informazioni sia studiato in modo tale da ottenere le informazioni richieste per la valutazione dell'adeguatezza.</a:t>
              </a:r>
            </a:p>
            <a:p>
              <a:pPr>
                <a:lnSpc>
                  <a:spcPts val="2000"/>
                </a:lnSpc>
                <a:spcAft>
                  <a:spcPts val="600"/>
                </a:spcAft>
                <a:defRPr/>
              </a:pPr>
              <a:r>
                <a:rPr lang="it-IT" altLang="it-IT" dirty="0">
                  <a:latin typeface="Gisha" panose="020B0502040204020203" pitchFamily="34" charset="-79"/>
                  <a:cs typeface="Gisha" panose="020B0502040204020203" pitchFamily="34" charset="-79"/>
                </a:rPr>
                <a:t>(ESMA, Orientamento generale 5, par. 42)</a:t>
              </a:r>
            </a:p>
          </p:txBody>
        </p:sp>
      </p:gr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Affidabilità delle informazioni sui clienti 2/8</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20</a:t>
            </a: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https://pixabay.com/it/luna-astronomia-lunare-eclissi-3182406/</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25" name="Ovale 24">
            <a:extLst>
              <a:ext uri="{FF2B5EF4-FFF2-40B4-BE49-F238E27FC236}">
                <a16:creationId xmlns:a16="http://schemas.microsoft.com/office/drawing/2014/main" id="{1AE967E7-665F-4FD1-ABF8-7458B9A84DC6}"/>
              </a:ext>
            </a:extLst>
          </p:cNvPr>
          <p:cNvSpPr/>
          <p:nvPr/>
        </p:nvSpPr>
        <p:spPr>
          <a:xfrm>
            <a:off x="0" y="497194"/>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19" name="Ovale 18">
            <a:extLst>
              <a:ext uri="{FF2B5EF4-FFF2-40B4-BE49-F238E27FC236}">
                <a16:creationId xmlns:a16="http://schemas.microsoft.com/office/drawing/2014/main" id="{11664305-F4E1-4858-BC0E-F96081F52EAE}"/>
              </a:ext>
            </a:extLst>
          </p:cNvPr>
          <p:cNvSpPr/>
          <p:nvPr/>
        </p:nvSpPr>
        <p:spPr>
          <a:xfrm>
            <a:off x="3618366" y="421963"/>
            <a:ext cx="751754"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2-5</a:t>
            </a:r>
            <a:endParaRPr lang="it-IT" sz="1400" dirty="0"/>
          </a:p>
        </p:txBody>
      </p:sp>
    </p:spTree>
    <p:custDataLst>
      <p:tags r:id="rId1"/>
    </p:custDataLst>
    <p:extLst>
      <p:ext uri="{BB962C8B-B14F-4D97-AF65-F5344CB8AC3E}">
        <p14:creationId xmlns:p14="http://schemas.microsoft.com/office/powerpoint/2010/main" val="18181035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AF305D88-633A-4659-8DFC-021C78D756E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545"/>
          <a:stretch/>
        </p:blipFill>
        <p:spPr>
          <a:xfrm>
            <a:off x="-12528" y="4835"/>
            <a:ext cx="4993171" cy="5138665"/>
          </a:xfrm>
          <a:prstGeom prst="rect">
            <a:avLst/>
          </a:prstGeom>
        </p:spPr>
      </p:pic>
      <p:sp>
        <p:nvSpPr>
          <p:cNvPr id="17" name="Rectangle 16"/>
          <p:cNvSpPr/>
          <p:nvPr/>
        </p:nvSpPr>
        <p:spPr>
          <a:xfrm>
            <a:off x="6299199" y="2571752"/>
            <a:ext cx="2846070" cy="25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440603" y="-12899"/>
            <a:ext cx="5692139" cy="5156401"/>
            <a:chOff x="4563649" y="0"/>
            <a:chExt cx="3794760" cy="3401568"/>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63649"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639440" y="676738"/>
              <a:ext cx="3718969" cy="2683428"/>
            </a:xfrm>
            <a:prstGeom prst="rect">
              <a:avLst/>
            </a:prstGeom>
            <a:grpFill/>
          </p:spPr>
          <p:txBody>
            <a:bodyPr wrap="square" rtlCol="0">
              <a:spAutoFit/>
            </a:bodyPr>
            <a:lstStyle/>
            <a:p>
              <a:pPr>
                <a:lnSpc>
                  <a:spcPts val="2000"/>
                </a:lnSpc>
                <a:spcAft>
                  <a:spcPts val="600"/>
                </a:spcAft>
                <a:defRPr/>
              </a:pPr>
              <a:r>
                <a:rPr lang="it-IT" altLang="it-IT" dirty="0">
                  <a:latin typeface="Gisha" panose="020B0502040204020203" pitchFamily="34" charset="-79"/>
                  <a:cs typeface="Gisha" panose="020B0502040204020203" pitchFamily="34" charset="-79"/>
                </a:rPr>
                <a:t>L’autovalutazione dovrebbe essere controbilanciata da criteri oggettivi, ad esempio:</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invece di chiedere a un cliente se ritiene di avere sufficiente esperienza per investire in alcuni strumenti, l’intermediario potrebbe chiedergli quali tipi di strumenti conosce;</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invece di chiedere a un cliente se ritiene di avere fondi sufficienti per effettuare investimenti, l’intermediario potrebbe richiedere dati oggettivi sulla situazione finanziaria del cliente;</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invece di chiedere a un cliente se si sente in grado di sostenere i rischi, l’intermediario potrebbe chiedere quale livello di perdita il cliente è disposto ad accettare in un determinato periodo di tempo, sia su investimenti individuali, sia sull’intero portafoglio.</a:t>
              </a:r>
            </a:p>
            <a:p>
              <a:pPr>
                <a:lnSpc>
                  <a:spcPts val="2000"/>
                </a:lnSpc>
                <a:spcAft>
                  <a:spcPts val="600"/>
                </a:spcAft>
                <a:defRPr/>
              </a:pPr>
              <a:r>
                <a:rPr lang="it-IT" altLang="it-IT" dirty="0">
                  <a:latin typeface="Gisha" panose="020B0502040204020203" pitchFamily="34" charset="-79"/>
                  <a:cs typeface="Gisha" panose="020B0502040204020203" pitchFamily="34" charset="-79"/>
                </a:rPr>
                <a:t>(ESMA, Orientamento generale 5, par. 43)</a:t>
              </a:r>
            </a:p>
            <a:p>
              <a:pPr>
                <a:lnSpc>
                  <a:spcPts val="2000"/>
                </a:lnSpc>
                <a:spcAft>
                  <a:spcPts val="600"/>
                </a:spcAft>
                <a:defRPr/>
              </a:pPr>
              <a:endParaRPr lang="it-IT" altLang="it-IT" dirty="0">
                <a:latin typeface="Gisha" panose="020B0502040204020203" pitchFamily="34" charset="-79"/>
                <a:cs typeface="Gisha" panose="020B0502040204020203" pitchFamily="34" charset="-79"/>
              </a:endParaRPr>
            </a:p>
          </p:txBody>
        </p:sp>
      </p:gr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Affidabilità delle informazioni sui clienti 3/8</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21</a:t>
            </a: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https://pixabay.com/it/consulenza-immobiliare-3031678/</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25" name="Ovale 24">
            <a:extLst>
              <a:ext uri="{FF2B5EF4-FFF2-40B4-BE49-F238E27FC236}">
                <a16:creationId xmlns:a16="http://schemas.microsoft.com/office/drawing/2014/main" id="{1AE967E7-665F-4FD1-ABF8-7458B9A84DC6}"/>
              </a:ext>
            </a:extLst>
          </p:cNvPr>
          <p:cNvSpPr/>
          <p:nvPr/>
        </p:nvSpPr>
        <p:spPr>
          <a:xfrm>
            <a:off x="0" y="497194"/>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19" name="Ovale 18">
            <a:extLst>
              <a:ext uri="{FF2B5EF4-FFF2-40B4-BE49-F238E27FC236}">
                <a16:creationId xmlns:a16="http://schemas.microsoft.com/office/drawing/2014/main" id="{11664305-F4E1-4858-BC0E-F96081F52EAE}"/>
              </a:ext>
            </a:extLst>
          </p:cNvPr>
          <p:cNvSpPr/>
          <p:nvPr/>
        </p:nvSpPr>
        <p:spPr>
          <a:xfrm>
            <a:off x="3713369" y="543677"/>
            <a:ext cx="751754"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2-6</a:t>
            </a:r>
            <a:endParaRPr lang="it-IT" sz="1400" dirty="0"/>
          </a:p>
        </p:txBody>
      </p:sp>
    </p:spTree>
    <p:custDataLst>
      <p:tags r:id="rId1"/>
    </p:custDataLst>
    <p:extLst>
      <p:ext uri="{BB962C8B-B14F-4D97-AF65-F5344CB8AC3E}">
        <p14:creationId xmlns:p14="http://schemas.microsoft.com/office/powerpoint/2010/main" val="11874025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542CDEEF-186B-4FBF-8E11-DD27C65660D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2019"/>
          <a:stretch/>
        </p:blipFill>
        <p:spPr>
          <a:xfrm>
            <a:off x="20096" y="-10802"/>
            <a:ext cx="6769467" cy="5154302"/>
          </a:xfrm>
          <a:prstGeom prst="rect">
            <a:avLst/>
          </a:prstGeom>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3">
            <a:extLst>
              <a:ext uri="{FF2B5EF4-FFF2-40B4-BE49-F238E27FC236}">
                <a16:creationId xmlns:a16="http://schemas.microsoft.com/office/drawing/2014/main" id="{2BDFE3A1-4839-454F-82AC-7FFEF99C480C}"/>
              </a:ext>
            </a:extLst>
          </p:cNvPr>
          <p:cNvSpPr/>
          <p:nvPr/>
        </p:nvSpPr>
        <p:spPr>
          <a:xfrm>
            <a:off x="3275439" y="-11943"/>
            <a:ext cx="5886365" cy="263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15">
            <a:extLst>
              <a:ext uri="{FF2B5EF4-FFF2-40B4-BE49-F238E27FC236}">
                <a16:creationId xmlns:a16="http://schemas.microsoft.com/office/drawing/2014/main" id="{FE630332-10B7-4615-9E72-FE4FD5E1FF1A}"/>
              </a:ext>
            </a:extLst>
          </p:cNvPr>
          <p:cNvSpPr/>
          <p:nvPr/>
        </p:nvSpPr>
        <p:spPr>
          <a:xfrm>
            <a:off x="3275440" y="2599886"/>
            <a:ext cx="5868560" cy="2543614"/>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600"/>
              </a:spcAft>
              <a:defRPr/>
            </a:pPr>
            <a:endParaRPr lang="it-IT" altLang="it-IT" dirty="0">
              <a:solidFill>
                <a:schemeClr val="tx1"/>
              </a:solidFill>
              <a:latin typeface="Gisha" panose="020B0502040204020203" pitchFamily="34" charset="-79"/>
              <a:cs typeface="Gisha" panose="020B0502040204020203" pitchFamily="34" charset="-79"/>
            </a:endParaRPr>
          </a:p>
        </p:txBody>
      </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Affidabilità delle informazioni sui clienti 4/8</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22</a:t>
            </a: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0" name="Ovale 29">
            <a:extLst>
              <a:ext uri="{FF2B5EF4-FFF2-40B4-BE49-F238E27FC236}">
                <a16:creationId xmlns:a16="http://schemas.microsoft.com/office/drawing/2014/main" id="{1AE967E7-665F-4FD1-ABF8-7458B9A84DC6}"/>
              </a:ext>
            </a:extLst>
          </p:cNvPr>
          <p:cNvSpPr/>
          <p:nvPr/>
        </p:nvSpPr>
        <p:spPr>
          <a:xfrm>
            <a:off x="31526" y="53722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9" name="Rettangolo 38">
            <a:extLst>
              <a:ext uri="{FF2B5EF4-FFF2-40B4-BE49-F238E27FC236}">
                <a16:creationId xmlns:a16="http://schemas.microsoft.com/office/drawing/2014/main" id="{16FAFEDD-E6FC-405D-A681-D645A8A78EFF}"/>
              </a:ext>
            </a:extLst>
          </p:cNvPr>
          <p:cNvSpPr/>
          <p:nvPr/>
        </p:nvSpPr>
        <p:spPr>
          <a:xfrm>
            <a:off x="-2148168" y="-11944"/>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https://pixabay.com/it/portatile-apple-tastiera-tecnologia-2587224/</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a:p>
            <a:endParaRPr lang="it-IT" dirty="0">
              <a:latin typeface="Gisha" panose="020B0502040204020203" pitchFamily="34" charset="-79"/>
              <a:cs typeface="Gisha" panose="020B0502040204020203" pitchFamily="34" charset="-79"/>
            </a:endParaRPr>
          </a:p>
        </p:txBody>
      </p:sp>
      <p:sp>
        <p:nvSpPr>
          <p:cNvPr id="22" name="TextBox 18">
            <a:extLst>
              <a:ext uri="{FF2B5EF4-FFF2-40B4-BE49-F238E27FC236}">
                <a16:creationId xmlns:a16="http://schemas.microsoft.com/office/drawing/2014/main" id="{EFCBE997-5260-4861-B58F-860BBE04AC26}"/>
              </a:ext>
            </a:extLst>
          </p:cNvPr>
          <p:cNvSpPr txBox="1"/>
          <p:nvPr/>
        </p:nvSpPr>
        <p:spPr>
          <a:xfrm>
            <a:off x="3479587" y="3207468"/>
            <a:ext cx="5590965" cy="1451679"/>
          </a:xfrm>
          <a:prstGeom prst="rect">
            <a:avLst/>
          </a:prstGeom>
          <a:noFill/>
        </p:spPr>
        <p:txBody>
          <a:bodyPr wrap="square" rtlCol="0">
            <a:spAutoFit/>
          </a:bodyPr>
          <a:lstStyle/>
          <a:p>
            <a:pPr>
              <a:lnSpc>
                <a:spcPts val="2000"/>
              </a:lnSpc>
              <a:spcAft>
                <a:spcPts val="600"/>
              </a:spcAft>
              <a:defRPr/>
            </a:pPr>
            <a:r>
              <a:rPr lang="it-IT" altLang="it-IT" dirty="0">
                <a:latin typeface="Gisha" panose="020B0502040204020203" pitchFamily="34" charset="-79"/>
                <a:cs typeface="Gisha" panose="020B0502040204020203" pitchFamily="34" charset="-79"/>
              </a:rPr>
              <a:t>Il software per la definizione del profilo di rischio, ad esempio, potrebbe includere alcuni controlli di coerenza delle risposte fornite dai clienti per evidenziare le contraddizioni tra varie informazioni raccolte.</a:t>
            </a:r>
          </a:p>
          <a:p>
            <a:pPr>
              <a:lnSpc>
                <a:spcPts val="2000"/>
              </a:lnSpc>
              <a:spcAft>
                <a:spcPts val="600"/>
              </a:spcAft>
              <a:defRPr/>
            </a:pPr>
            <a:r>
              <a:rPr lang="it-IT" altLang="it-IT" dirty="0">
                <a:latin typeface="Gisha" panose="020B0502040204020203" pitchFamily="34" charset="-79"/>
                <a:cs typeface="Gisha" panose="020B0502040204020203" pitchFamily="34" charset="-79"/>
              </a:rPr>
              <a:t> (ESMA, Orientamento generale 5, par. 44)</a:t>
            </a:r>
          </a:p>
        </p:txBody>
      </p:sp>
      <p:sp>
        <p:nvSpPr>
          <p:cNvPr id="20" name="Ovale 19">
            <a:extLst>
              <a:ext uri="{FF2B5EF4-FFF2-40B4-BE49-F238E27FC236}">
                <a16:creationId xmlns:a16="http://schemas.microsoft.com/office/drawing/2014/main" id="{C94A9D3D-1B8D-49CB-937E-E03530C12FA6}"/>
              </a:ext>
            </a:extLst>
          </p:cNvPr>
          <p:cNvSpPr/>
          <p:nvPr/>
        </p:nvSpPr>
        <p:spPr>
          <a:xfrm>
            <a:off x="3428999" y="53722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23" name="Ovale 22">
            <a:extLst>
              <a:ext uri="{FF2B5EF4-FFF2-40B4-BE49-F238E27FC236}">
                <a16:creationId xmlns:a16="http://schemas.microsoft.com/office/drawing/2014/main" id="{89AF3291-E65F-4F3E-82B9-462F9A6CDBA8}"/>
              </a:ext>
            </a:extLst>
          </p:cNvPr>
          <p:cNvSpPr/>
          <p:nvPr/>
        </p:nvSpPr>
        <p:spPr>
          <a:xfrm>
            <a:off x="3428999" y="2656285"/>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a:t>
            </a:r>
          </a:p>
        </p:txBody>
      </p:sp>
      <p:sp>
        <p:nvSpPr>
          <p:cNvPr id="24" name="TextBox 18">
            <a:extLst>
              <a:ext uri="{FF2B5EF4-FFF2-40B4-BE49-F238E27FC236}">
                <a16:creationId xmlns:a16="http://schemas.microsoft.com/office/drawing/2014/main" id="{1A415C87-07FA-488A-BB80-6C02AB416F55}"/>
              </a:ext>
            </a:extLst>
          </p:cNvPr>
          <p:cNvSpPr txBox="1"/>
          <p:nvPr/>
        </p:nvSpPr>
        <p:spPr>
          <a:xfrm>
            <a:off x="3428998" y="805896"/>
            <a:ext cx="5647082" cy="1631216"/>
          </a:xfrm>
          <a:prstGeom prst="rect">
            <a:avLst/>
          </a:prstGeom>
          <a:noFill/>
        </p:spPr>
        <p:txBody>
          <a:bodyPr wrap="square" rtlCol="0">
            <a:spAutoFit/>
          </a:bodyPr>
          <a:lstStyle/>
          <a:p>
            <a:pPr>
              <a:lnSpc>
                <a:spcPts val="2000"/>
              </a:lnSpc>
              <a:spcAft>
                <a:spcPts val="600"/>
              </a:spcAft>
              <a:defRPr/>
            </a:pPr>
            <a:r>
              <a:rPr lang="it-IT" altLang="it-IT" dirty="0">
                <a:latin typeface="Gisha" panose="020B0502040204020203" pitchFamily="34" charset="-79"/>
                <a:cs typeface="Gisha" panose="020B0502040204020203" pitchFamily="34" charset="-79"/>
              </a:rPr>
              <a:t>Se gli intermediari impiegano strumenti da usare da parte dei clienti nell’ambito del processo di valutazione dell’adeguatezza (come questionari online o software per la definizione del profilo del rischio), essi dovrebbero garantire che vi siano sistemi e controlli adeguati per garantire  che tali strumenti siano adatti allo scopo e producano risultati soddisfacenti. </a:t>
            </a:r>
          </a:p>
        </p:txBody>
      </p:sp>
    </p:spTree>
    <p:custDataLst>
      <p:tags r:id="rId1"/>
    </p:custDataLst>
    <p:extLst>
      <p:ext uri="{BB962C8B-B14F-4D97-AF65-F5344CB8AC3E}">
        <p14:creationId xmlns:p14="http://schemas.microsoft.com/office/powerpoint/2010/main" val="6792982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72A7F0A6-6098-442F-8F0E-AE643B78B4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0" y="0"/>
            <a:ext cx="9125199" cy="5143500"/>
          </a:xfrm>
          <a:prstGeom prst="rect">
            <a:avLst/>
          </a:prstGeom>
        </p:spPr>
      </p:pic>
      <p:sp>
        <p:nvSpPr>
          <p:cNvPr id="4" name="Rettangolo 3">
            <a:extLst>
              <a:ext uri="{FF2B5EF4-FFF2-40B4-BE49-F238E27FC236}">
                <a16:creationId xmlns:a16="http://schemas.microsoft.com/office/drawing/2014/main" id="{2A7AE87D-EEE1-4363-96D8-E444F28244B0}"/>
              </a:ext>
            </a:extLst>
          </p:cNvPr>
          <p:cNvSpPr/>
          <p:nvPr/>
        </p:nvSpPr>
        <p:spPr>
          <a:xfrm>
            <a:off x="-21629" y="4051845"/>
            <a:ext cx="9190682" cy="1091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28"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56710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Affidabilità delle informazioni sui clienti 5/8</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429363" cy="307777"/>
          </a:xfrm>
          <a:prstGeom prst="rect">
            <a:avLst/>
          </a:prstGeom>
          <a:noFill/>
        </p:spPr>
        <p:txBody>
          <a:bodyPr wrap="square" rtlCol="0">
            <a:spAutoFit/>
          </a:bodyPr>
          <a:lstStyle/>
          <a:p>
            <a:r>
              <a:rPr lang="it-IT" dirty="0">
                <a:solidFill>
                  <a:schemeClr val="bg1"/>
                </a:solidFill>
              </a:rPr>
              <a:t>23</a:t>
            </a: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https://pixabay.com/it/bydgoszcz-funambolo-polo-primavera-700132/</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8" name="Ovale 37">
            <a:extLst>
              <a:ext uri="{FF2B5EF4-FFF2-40B4-BE49-F238E27FC236}">
                <a16:creationId xmlns:a16="http://schemas.microsoft.com/office/drawing/2014/main" id="{FF3BA2CB-58E3-4DFC-8F62-07E565B912E7}"/>
              </a:ext>
            </a:extLst>
          </p:cNvPr>
          <p:cNvSpPr/>
          <p:nvPr/>
        </p:nvSpPr>
        <p:spPr>
          <a:xfrm>
            <a:off x="-1" y="5660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6" name="Ovale 35">
            <a:extLst>
              <a:ext uri="{FF2B5EF4-FFF2-40B4-BE49-F238E27FC236}">
                <a16:creationId xmlns:a16="http://schemas.microsoft.com/office/drawing/2014/main" id="{FF3BA2CB-58E3-4DFC-8F62-07E565B912E7}"/>
              </a:ext>
            </a:extLst>
          </p:cNvPr>
          <p:cNvSpPr/>
          <p:nvPr/>
        </p:nvSpPr>
        <p:spPr>
          <a:xfrm>
            <a:off x="40430" y="38472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5" name="TextBox 10">
            <a:hlinkClick r:id="" action="ppaction://noaction"/>
            <a:extLst>
              <a:ext uri="{FF2B5EF4-FFF2-40B4-BE49-F238E27FC236}">
                <a16:creationId xmlns:a16="http://schemas.microsoft.com/office/drawing/2014/main" id="{2F15BA41-BD55-404D-888B-892CA57566A6}"/>
              </a:ext>
            </a:extLst>
          </p:cNvPr>
          <p:cNvSpPr txBox="1"/>
          <p:nvPr/>
        </p:nvSpPr>
        <p:spPr>
          <a:xfrm>
            <a:off x="40430" y="4051846"/>
            <a:ext cx="9190682" cy="1118255"/>
          </a:xfrm>
          <a:prstGeom prst="rect">
            <a:avLst/>
          </a:prstGeom>
          <a:noFill/>
        </p:spPr>
        <p:txBody>
          <a:bodyPr wrap="square" rtlCol="0">
            <a:spAutoFit/>
          </a:bodyPr>
          <a:lstStyle/>
          <a:p>
            <a:pPr>
              <a:lnSpc>
                <a:spcPts val="2000"/>
              </a:lnSpc>
            </a:pPr>
            <a:r>
              <a:rPr lang="it-IT" altLang="it-IT" dirty="0">
                <a:latin typeface="Gisha" panose="020B0502040204020203" pitchFamily="34" charset="-79"/>
                <a:cs typeface="Gisha" panose="020B0502040204020203" pitchFamily="34" charset="-79"/>
              </a:rPr>
              <a:t>Gli intermediari, inoltre, dovrebbero adottare misure ragionevoli per attenuare i rischi potenziali connessi all’uso di tali strumenti. Rischi potenziali potrebbero sorgere, ad esempio, quando i clienti (dietro loro iniziativa o se incoraggiati dal personale di contatto con il pubblico) modificano le loro risposte per accedere a strumenti finanziari che potrebbero non essere adatti a loro. (ESMA, Orientamento generale 5, par. 45)</a:t>
            </a:r>
          </a:p>
        </p:txBody>
      </p:sp>
    </p:spTree>
    <p:custDataLst>
      <p:tags r:id="rId1"/>
    </p:custDataLst>
    <p:extLst>
      <p:ext uri="{BB962C8B-B14F-4D97-AF65-F5344CB8AC3E}">
        <p14:creationId xmlns:p14="http://schemas.microsoft.com/office/powerpoint/2010/main" val="65572352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6EAAFCAA-5830-4131-A464-CF368C9E33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1" y="10711"/>
            <a:ext cx="9144741" cy="2858772"/>
          </a:xfrm>
          <a:prstGeom prst="rect">
            <a:avLst/>
          </a:prstGeom>
        </p:spPr>
      </p:pic>
      <p:sp>
        <p:nvSpPr>
          <p:cNvPr id="3" name="Rectangle 2"/>
          <p:cNvSpPr/>
          <p:nvPr/>
        </p:nvSpPr>
        <p:spPr>
          <a:xfrm>
            <a:off x="0" y="3227023"/>
            <a:ext cx="4667534" cy="1916478"/>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75656" y="3220034"/>
            <a:ext cx="4789973" cy="1923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Ovale 22">
            <a:extLst>
              <a:ext uri="{FF2B5EF4-FFF2-40B4-BE49-F238E27FC236}">
                <a16:creationId xmlns:a16="http://schemas.microsoft.com/office/drawing/2014/main" id="{8C765D8B-8C39-421F-B268-0D7DE83E54CE}"/>
              </a:ext>
            </a:extLst>
          </p:cNvPr>
          <p:cNvSpPr/>
          <p:nvPr/>
        </p:nvSpPr>
        <p:spPr>
          <a:xfrm>
            <a:off x="30256" y="3286141"/>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a:t>
            </a:r>
          </a:p>
        </p:txBody>
      </p:sp>
      <p:sp>
        <p:nvSpPr>
          <p:cNvPr id="24" name="Ovale 23">
            <a:extLst>
              <a:ext uri="{FF2B5EF4-FFF2-40B4-BE49-F238E27FC236}">
                <a16:creationId xmlns:a16="http://schemas.microsoft.com/office/drawing/2014/main" id="{5CC97682-0C16-4668-9A19-A5014889A2EC}"/>
              </a:ext>
            </a:extLst>
          </p:cNvPr>
          <p:cNvSpPr/>
          <p:nvPr/>
        </p:nvSpPr>
        <p:spPr>
          <a:xfrm>
            <a:off x="4428920" y="3311906"/>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4</a:t>
            </a:r>
            <a:endParaRPr lang="it-IT" sz="1400" dirty="0"/>
          </a:p>
        </p:txBody>
      </p:sp>
      <p:sp>
        <p:nvSpPr>
          <p:cNvPr id="33" name="TextBox 10">
            <a:hlinkClick r:id="" action="ppaction://noaction"/>
            <a:extLst>
              <a:ext uri="{FF2B5EF4-FFF2-40B4-BE49-F238E27FC236}">
                <a16:creationId xmlns:a16="http://schemas.microsoft.com/office/drawing/2014/main" id="{D19CDF35-0AE2-4D49-A104-4830EB5AE5DA}"/>
              </a:ext>
            </a:extLst>
          </p:cNvPr>
          <p:cNvSpPr txBox="1"/>
          <p:nvPr/>
        </p:nvSpPr>
        <p:spPr>
          <a:xfrm>
            <a:off x="168046" y="3920156"/>
            <a:ext cx="4185981" cy="954107"/>
          </a:xfrm>
          <a:prstGeom prst="rect">
            <a:avLst/>
          </a:prstGeom>
          <a:noFill/>
        </p:spPr>
        <p:txBody>
          <a:bodyPr wrap="square" rtlCol="0">
            <a:spAutoFit/>
          </a:bodyPr>
          <a:lstStyle/>
          <a:p>
            <a:pPr marL="2457450" lvl="6" indent="-285750">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valutare le informazioni raccolte nel loro complesso;</a:t>
            </a:r>
          </a:p>
        </p:txBody>
      </p:sp>
      <p:sp>
        <p:nvSpPr>
          <p:cNvPr id="34" name="TextBox 10">
            <a:hlinkClick r:id="" action="ppaction://noaction"/>
            <a:extLst>
              <a:ext uri="{FF2B5EF4-FFF2-40B4-BE49-F238E27FC236}">
                <a16:creationId xmlns:a16="http://schemas.microsoft.com/office/drawing/2014/main" id="{29FB1A4C-A46F-48AA-9319-F487A6883FE8}"/>
              </a:ext>
            </a:extLst>
          </p:cNvPr>
          <p:cNvSpPr txBox="1"/>
          <p:nvPr/>
        </p:nvSpPr>
        <p:spPr>
          <a:xfrm>
            <a:off x="4522073" y="3883422"/>
            <a:ext cx="4572000" cy="954107"/>
          </a:xfrm>
          <a:prstGeom prst="rect">
            <a:avLst/>
          </a:prstGeom>
          <a:noFill/>
        </p:spPr>
        <p:txBody>
          <a:bodyPr wrap="square" rtlCol="0">
            <a:spAutoFit/>
          </a:bodyPr>
          <a:lstStyle/>
          <a:p>
            <a:pPr marL="285750" indent="-285750">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prestare attenzione a possibili contraddizioni rilevanti presenti tra le varie informazioni raccolte e contattare il cliente con l’intento di risolvere eventuali incoerenze o inesattezze materiali. </a:t>
            </a:r>
          </a:p>
        </p:txBody>
      </p:sp>
      <p:sp>
        <p:nvSpPr>
          <p:cNvPr id="25" name="Rettangolo 24">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https://pixabay.com/it/ferrovia-piattaforma-mente-divario-1758208/</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26" name="Rettangolo 25"/>
          <p:cNvSpPr/>
          <p:nvPr/>
        </p:nvSpPr>
        <p:spPr>
          <a:xfrm>
            <a:off x="0" y="2657325"/>
            <a:ext cx="8903970" cy="56270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it-IT" altLang="it-IT" sz="1600" b="1" dirty="0">
                <a:solidFill>
                  <a:schemeClr val="bg1"/>
                </a:solidFill>
                <a:latin typeface="Gisha" panose="020B0502040204020203" pitchFamily="34" charset="-79"/>
                <a:cs typeface="Gisha" panose="020B0502040204020203" pitchFamily="34" charset="-79"/>
              </a:rPr>
              <a:t>Al fine di garantire la coerenza delle informazioni sui clienti, gli intermediari dovrebbero:</a:t>
            </a:r>
          </a:p>
        </p:txBody>
      </p:sp>
      <p:sp>
        <p:nvSpPr>
          <p:cNvPr id="28" name="Ovale 27">
            <a:extLst>
              <a:ext uri="{FF2B5EF4-FFF2-40B4-BE49-F238E27FC236}">
                <a16:creationId xmlns:a16="http://schemas.microsoft.com/office/drawing/2014/main" id="{1AE967E7-665F-4FD1-ABF8-7458B9A84DC6}"/>
              </a:ext>
            </a:extLst>
          </p:cNvPr>
          <p:cNvSpPr/>
          <p:nvPr/>
        </p:nvSpPr>
        <p:spPr>
          <a:xfrm>
            <a:off x="43057" y="54047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5" name="Ovale 34">
            <a:extLst>
              <a:ext uri="{FF2B5EF4-FFF2-40B4-BE49-F238E27FC236}">
                <a16:creationId xmlns:a16="http://schemas.microsoft.com/office/drawing/2014/main" id="{1AE967E7-665F-4FD1-ABF8-7458B9A84DC6}"/>
              </a:ext>
            </a:extLst>
          </p:cNvPr>
          <p:cNvSpPr/>
          <p:nvPr/>
        </p:nvSpPr>
        <p:spPr>
          <a:xfrm>
            <a:off x="30256" y="25373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27" name="CasellaDiTesto 26">
            <a:extLst>
              <a:ext uri="{FF2B5EF4-FFF2-40B4-BE49-F238E27FC236}">
                <a16:creationId xmlns:a16="http://schemas.microsoft.com/office/drawing/2014/main" id="{C4A31BE1-542C-4137-AEA5-6D7347E26B83}"/>
              </a:ext>
            </a:extLst>
          </p:cNvPr>
          <p:cNvSpPr txBox="1"/>
          <p:nvPr/>
        </p:nvSpPr>
        <p:spPr>
          <a:xfrm>
            <a:off x="58095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Affidabilità delle informazioni sui clienti 6/8</a:t>
            </a:r>
          </a:p>
        </p:txBody>
      </p:sp>
      <p:sp>
        <p:nvSpPr>
          <p:cNvPr id="20" name="CasellaDiTesto 19">
            <a:extLst>
              <a:ext uri="{FF2B5EF4-FFF2-40B4-BE49-F238E27FC236}">
                <a16:creationId xmlns:a16="http://schemas.microsoft.com/office/drawing/2014/main" id="{D1840ECA-6B35-45B5-9F22-BF4C46E58035}"/>
              </a:ext>
            </a:extLst>
          </p:cNvPr>
          <p:cNvSpPr txBox="1"/>
          <p:nvPr/>
        </p:nvSpPr>
        <p:spPr>
          <a:xfrm>
            <a:off x="8799616" y="59188"/>
            <a:ext cx="366013" cy="307777"/>
          </a:xfrm>
          <a:prstGeom prst="rect">
            <a:avLst/>
          </a:prstGeom>
          <a:noFill/>
        </p:spPr>
        <p:txBody>
          <a:bodyPr wrap="square" rtlCol="0">
            <a:spAutoFit/>
          </a:bodyPr>
          <a:lstStyle/>
          <a:p>
            <a:r>
              <a:rPr lang="it-IT" dirty="0">
                <a:solidFill>
                  <a:schemeClr val="bg1"/>
                </a:solidFill>
              </a:rPr>
              <a:t>24</a:t>
            </a:r>
          </a:p>
        </p:txBody>
      </p:sp>
    </p:spTree>
    <p:custDataLst>
      <p:tags r:id="rId1"/>
    </p:custDataLst>
    <p:extLst>
      <p:ext uri="{BB962C8B-B14F-4D97-AF65-F5344CB8AC3E}">
        <p14:creationId xmlns:p14="http://schemas.microsoft.com/office/powerpoint/2010/main" val="540223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87E2667-3AE7-4E1F-A56A-EA2465E4941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626"/>
          <a:stretch/>
        </p:blipFill>
        <p:spPr>
          <a:xfrm>
            <a:off x="-742" y="0"/>
            <a:ext cx="9144742" cy="4494162"/>
          </a:xfrm>
          <a:prstGeom prst="rect">
            <a:avLst/>
          </a:prstGeom>
        </p:spPr>
      </p:pic>
      <p:sp>
        <p:nvSpPr>
          <p:cNvPr id="4" name="Rettangolo 3">
            <a:extLst>
              <a:ext uri="{FF2B5EF4-FFF2-40B4-BE49-F238E27FC236}">
                <a16:creationId xmlns:a16="http://schemas.microsoft.com/office/drawing/2014/main" id="{2A7AE87D-EEE1-4363-96D8-E444F28244B0}"/>
              </a:ext>
            </a:extLst>
          </p:cNvPr>
          <p:cNvSpPr/>
          <p:nvPr/>
        </p:nvSpPr>
        <p:spPr>
          <a:xfrm>
            <a:off x="-21629" y="4179292"/>
            <a:ext cx="9190682" cy="96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28"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56710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Affidabilità delle informazioni sui clienti 7/8</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429363" cy="307777"/>
          </a:xfrm>
          <a:prstGeom prst="rect">
            <a:avLst/>
          </a:prstGeom>
          <a:noFill/>
        </p:spPr>
        <p:txBody>
          <a:bodyPr wrap="square" rtlCol="0">
            <a:spAutoFit/>
          </a:bodyPr>
          <a:lstStyle/>
          <a:p>
            <a:r>
              <a:rPr lang="it-IT" dirty="0">
                <a:solidFill>
                  <a:schemeClr val="bg1"/>
                </a:solidFill>
              </a:rPr>
              <a:t>25</a:t>
            </a: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https://pixabay.com/it/persone-uomo-cuffie-musica-suono-2572971/</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8" name="Ovale 37">
            <a:extLst>
              <a:ext uri="{FF2B5EF4-FFF2-40B4-BE49-F238E27FC236}">
                <a16:creationId xmlns:a16="http://schemas.microsoft.com/office/drawing/2014/main" id="{FF3BA2CB-58E3-4DFC-8F62-07E565B912E7}"/>
              </a:ext>
            </a:extLst>
          </p:cNvPr>
          <p:cNvSpPr/>
          <p:nvPr/>
        </p:nvSpPr>
        <p:spPr>
          <a:xfrm>
            <a:off x="-1" y="5660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6" name="Ovale 35">
            <a:extLst>
              <a:ext uri="{FF2B5EF4-FFF2-40B4-BE49-F238E27FC236}">
                <a16:creationId xmlns:a16="http://schemas.microsoft.com/office/drawing/2014/main" id="{FF3BA2CB-58E3-4DFC-8F62-07E565B912E7}"/>
              </a:ext>
            </a:extLst>
          </p:cNvPr>
          <p:cNvSpPr/>
          <p:nvPr/>
        </p:nvSpPr>
        <p:spPr>
          <a:xfrm>
            <a:off x="40430" y="38472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5" name="TextBox 10">
            <a:hlinkClick r:id="" action="ppaction://noaction"/>
            <a:extLst>
              <a:ext uri="{FF2B5EF4-FFF2-40B4-BE49-F238E27FC236}">
                <a16:creationId xmlns:a16="http://schemas.microsoft.com/office/drawing/2014/main" id="{2F15BA41-BD55-404D-888B-892CA57566A6}"/>
              </a:ext>
            </a:extLst>
          </p:cNvPr>
          <p:cNvSpPr txBox="1"/>
          <p:nvPr/>
        </p:nvSpPr>
        <p:spPr>
          <a:xfrm>
            <a:off x="179025" y="4222904"/>
            <a:ext cx="9190682" cy="842603"/>
          </a:xfrm>
          <a:prstGeom prst="rect">
            <a:avLst/>
          </a:prstGeom>
          <a:noFill/>
        </p:spPr>
        <p:txBody>
          <a:bodyPr wrap="square" rtlCol="0">
            <a:spAutoFit/>
          </a:bodyPr>
          <a:lstStyle/>
          <a:p>
            <a:pPr>
              <a:lnSpc>
                <a:spcPts val="2000"/>
              </a:lnSpc>
            </a:pPr>
            <a:r>
              <a:rPr lang="it-IT" altLang="it-IT" dirty="0">
                <a:latin typeface="Gisha" panose="020B0502040204020203" pitchFamily="34" charset="-79"/>
                <a:cs typeface="Gisha" panose="020B0502040204020203" pitchFamily="34" charset="-79"/>
              </a:rPr>
              <a:t>Esempi di tali contraddizioni sono i clienti con scarse conoscenze ed esperienze e un atteggiamento aggressivo nei confronti del rischio o con un profilo di rischio prudente e obiettivi di investimento ambiziosi.</a:t>
            </a:r>
          </a:p>
          <a:p>
            <a:pPr>
              <a:lnSpc>
                <a:spcPts val="2000"/>
              </a:lnSpc>
            </a:pPr>
            <a:r>
              <a:rPr lang="it-IT" altLang="it-IT" dirty="0">
                <a:latin typeface="Gisha" panose="020B0502040204020203" pitchFamily="34" charset="-79"/>
                <a:cs typeface="Gisha" panose="020B0502040204020203" pitchFamily="34" charset="-79"/>
              </a:rPr>
              <a:t>(ESMA, Orientamento generale 5, par. 46)</a:t>
            </a:r>
          </a:p>
        </p:txBody>
      </p:sp>
    </p:spTree>
    <p:custDataLst>
      <p:tags r:id="rId1"/>
    </p:custDataLst>
    <p:extLst>
      <p:ext uri="{BB962C8B-B14F-4D97-AF65-F5344CB8AC3E}">
        <p14:creationId xmlns:p14="http://schemas.microsoft.com/office/powerpoint/2010/main" val="232423853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9351E0A3-80A1-45B4-95B5-CF84ABD96D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9143998" cy="5143500"/>
          </a:xfrm>
          <a:prstGeom prst="rect">
            <a:avLst/>
          </a:prstGeom>
        </p:spPr>
      </p:pic>
      <p:sp>
        <p:nvSpPr>
          <p:cNvPr id="4" name="Rettangolo 3">
            <a:extLst>
              <a:ext uri="{FF2B5EF4-FFF2-40B4-BE49-F238E27FC236}">
                <a16:creationId xmlns:a16="http://schemas.microsoft.com/office/drawing/2014/main" id="{2A7AE87D-EEE1-4363-96D8-E444F28244B0}"/>
              </a:ext>
            </a:extLst>
          </p:cNvPr>
          <p:cNvSpPr/>
          <p:nvPr/>
        </p:nvSpPr>
        <p:spPr>
          <a:xfrm>
            <a:off x="-1" y="4179292"/>
            <a:ext cx="9143999" cy="9642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28"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56710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Affidabilità delle informazioni sui clienti 8/8</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429363" cy="307777"/>
          </a:xfrm>
          <a:prstGeom prst="rect">
            <a:avLst/>
          </a:prstGeom>
          <a:noFill/>
        </p:spPr>
        <p:txBody>
          <a:bodyPr wrap="square" rtlCol="0">
            <a:spAutoFit/>
          </a:bodyPr>
          <a:lstStyle/>
          <a:p>
            <a:r>
              <a:rPr lang="it-IT" dirty="0">
                <a:solidFill>
                  <a:schemeClr val="bg1"/>
                </a:solidFill>
              </a:rPr>
              <a:t>26</a:t>
            </a: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https://pixabay.com/it/strumento-artigianato-pinze-1028850/</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8" name="Ovale 37">
            <a:extLst>
              <a:ext uri="{FF2B5EF4-FFF2-40B4-BE49-F238E27FC236}">
                <a16:creationId xmlns:a16="http://schemas.microsoft.com/office/drawing/2014/main" id="{FF3BA2CB-58E3-4DFC-8F62-07E565B912E7}"/>
              </a:ext>
            </a:extLst>
          </p:cNvPr>
          <p:cNvSpPr/>
          <p:nvPr/>
        </p:nvSpPr>
        <p:spPr>
          <a:xfrm>
            <a:off x="-1" y="5660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6" name="Ovale 35">
            <a:extLst>
              <a:ext uri="{FF2B5EF4-FFF2-40B4-BE49-F238E27FC236}">
                <a16:creationId xmlns:a16="http://schemas.microsoft.com/office/drawing/2014/main" id="{FF3BA2CB-58E3-4DFC-8F62-07E565B912E7}"/>
              </a:ext>
            </a:extLst>
          </p:cNvPr>
          <p:cNvSpPr/>
          <p:nvPr/>
        </p:nvSpPr>
        <p:spPr>
          <a:xfrm>
            <a:off x="40430" y="38472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5" name="TextBox 10">
            <a:hlinkClick r:id="" action="ppaction://noaction"/>
            <a:extLst>
              <a:ext uri="{FF2B5EF4-FFF2-40B4-BE49-F238E27FC236}">
                <a16:creationId xmlns:a16="http://schemas.microsoft.com/office/drawing/2014/main" id="{2F15BA41-BD55-404D-888B-892CA57566A6}"/>
              </a:ext>
            </a:extLst>
          </p:cNvPr>
          <p:cNvSpPr txBox="1"/>
          <p:nvPr/>
        </p:nvSpPr>
        <p:spPr>
          <a:xfrm>
            <a:off x="99015" y="4222904"/>
            <a:ext cx="9044985" cy="861774"/>
          </a:xfrm>
          <a:prstGeom prst="rect">
            <a:avLst/>
          </a:prstGeom>
          <a:noFill/>
        </p:spPr>
        <p:txBody>
          <a:bodyPr wrap="square" rtlCol="0">
            <a:spAutoFit/>
          </a:bodyPr>
          <a:lstStyle/>
          <a:p>
            <a:pPr>
              <a:lnSpc>
                <a:spcPts val="2000"/>
              </a:lnSpc>
            </a:pPr>
            <a:r>
              <a:rPr lang="it-IT" altLang="it-IT" dirty="0">
                <a:latin typeface="Gisha" panose="020B0502040204020203" pitchFamily="34" charset="-79"/>
                <a:cs typeface="Gisha" panose="020B0502040204020203" pitchFamily="34" charset="-79"/>
              </a:rPr>
              <a:t>Da tutto ciò, in estrema sintesi, deriva la necessità di adottare gli strumenti più idonei alla corretta rilevazione delle caratteristiche della clientela, implementando presidi ad hoc in grado di assicurare l’attendibilità dei dati raccolti ed il relativo aggiornamento.</a:t>
            </a:r>
          </a:p>
        </p:txBody>
      </p:sp>
    </p:spTree>
    <p:custDataLst>
      <p:tags r:id="rId1"/>
    </p:custDataLst>
    <p:extLst>
      <p:ext uri="{BB962C8B-B14F-4D97-AF65-F5344CB8AC3E}">
        <p14:creationId xmlns:p14="http://schemas.microsoft.com/office/powerpoint/2010/main" val="195198457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75D54CF-731A-4993-9958-958AD8D5815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0873"/>
          <a:stretch/>
        </p:blipFill>
        <p:spPr>
          <a:xfrm>
            <a:off x="-172" y="0"/>
            <a:ext cx="7235362" cy="5143500"/>
          </a:xfrm>
          <a:prstGeom prst="rect">
            <a:avLst/>
          </a:prstGeom>
        </p:spPr>
      </p:pic>
      <p:sp>
        <p:nvSpPr>
          <p:cNvPr id="17" name="Rectangle 16"/>
          <p:cNvSpPr/>
          <p:nvPr/>
        </p:nvSpPr>
        <p:spPr>
          <a:xfrm>
            <a:off x="6299199" y="2571752"/>
            <a:ext cx="2846070" cy="25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7">
            <a:extLst>
              <a:ext uri="{FF2B5EF4-FFF2-40B4-BE49-F238E27FC236}">
                <a16:creationId xmlns:a16="http://schemas.microsoft.com/office/drawing/2014/main" id="{DBE03A39-1384-4353-BB99-6F154DC7B642}"/>
              </a:ext>
            </a:extLst>
          </p:cNvPr>
          <p:cNvGrpSpPr/>
          <p:nvPr/>
        </p:nvGrpSpPr>
        <p:grpSpPr>
          <a:xfrm>
            <a:off x="3440603" y="-12899"/>
            <a:ext cx="5692139" cy="5156400"/>
            <a:chOff x="4563649" y="0"/>
            <a:chExt cx="3794760" cy="3401568"/>
          </a:xfrm>
          <a:solidFill>
            <a:schemeClr val="bg1"/>
          </a:solidFill>
        </p:grpSpPr>
        <p:sp>
          <p:nvSpPr>
            <p:cNvPr id="63" name="Rectangle 13">
              <a:extLst>
                <a:ext uri="{FF2B5EF4-FFF2-40B4-BE49-F238E27FC236}">
                  <a16:creationId xmlns:a16="http://schemas.microsoft.com/office/drawing/2014/main" id="{2BDFE3A1-4839-454F-82AC-7FFEF99C480C}"/>
                </a:ext>
              </a:extLst>
            </p:cNvPr>
            <p:cNvSpPr/>
            <p:nvPr/>
          </p:nvSpPr>
          <p:spPr>
            <a:xfrm>
              <a:off x="4563649" y="0"/>
              <a:ext cx="3794760" cy="340156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18">
              <a:extLst>
                <a:ext uri="{FF2B5EF4-FFF2-40B4-BE49-F238E27FC236}">
                  <a16:creationId xmlns:a16="http://schemas.microsoft.com/office/drawing/2014/main" id="{9DAF13B7-69C1-4416-88CB-D5439285AF73}"/>
                </a:ext>
              </a:extLst>
            </p:cNvPr>
            <p:cNvSpPr txBox="1"/>
            <p:nvPr/>
          </p:nvSpPr>
          <p:spPr>
            <a:xfrm>
              <a:off x="4736312" y="2763712"/>
              <a:ext cx="3482977" cy="217458"/>
            </a:xfrm>
            <a:prstGeom prst="rect">
              <a:avLst/>
            </a:prstGeom>
            <a:grpFill/>
          </p:spPr>
          <p:txBody>
            <a:bodyPr wrap="square" rtlCol="0">
              <a:spAutoFit/>
            </a:bodyPr>
            <a:lstStyle/>
            <a:p>
              <a:pPr>
                <a:lnSpc>
                  <a:spcPts val="2000"/>
                </a:lnSpc>
                <a:spcAft>
                  <a:spcPts val="600"/>
                </a:spcAft>
                <a:defRPr/>
              </a:pPr>
              <a:endParaRPr lang="it-IT" altLang="it-IT" dirty="0">
                <a:latin typeface="Gisha" panose="020B0502040204020203" pitchFamily="34" charset="-79"/>
                <a:cs typeface="Gisha" panose="020B0502040204020203" pitchFamily="34" charset="-79"/>
              </a:endParaRPr>
            </a:p>
          </p:txBody>
        </p:sp>
      </p:gr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Informazioni ai clienti sulla valutazione dell’adeguatezza 2/5</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2</a:t>
            </a: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https://pixabay.com/it/borsa-denaro-portafoglio-pagare-420917/</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25" name="Ovale 24">
            <a:extLst>
              <a:ext uri="{FF2B5EF4-FFF2-40B4-BE49-F238E27FC236}">
                <a16:creationId xmlns:a16="http://schemas.microsoft.com/office/drawing/2014/main" id="{1AE967E7-665F-4FD1-ABF8-7458B9A84DC6}"/>
              </a:ext>
            </a:extLst>
          </p:cNvPr>
          <p:cNvSpPr/>
          <p:nvPr/>
        </p:nvSpPr>
        <p:spPr>
          <a:xfrm>
            <a:off x="0" y="497194"/>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18" name="Ovale 17">
            <a:extLst>
              <a:ext uri="{FF2B5EF4-FFF2-40B4-BE49-F238E27FC236}">
                <a16:creationId xmlns:a16="http://schemas.microsoft.com/office/drawing/2014/main" id="{35C11A15-4910-45BE-B923-82A9F10F7695}"/>
              </a:ext>
            </a:extLst>
          </p:cNvPr>
          <p:cNvSpPr/>
          <p:nvPr/>
        </p:nvSpPr>
        <p:spPr>
          <a:xfrm>
            <a:off x="3509140" y="492741"/>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9" name="TextBox 18">
            <a:extLst>
              <a:ext uri="{FF2B5EF4-FFF2-40B4-BE49-F238E27FC236}">
                <a16:creationId xmlns:a16="http://schemas.microsoft.com/office/drawing/2014/main" id="{E179C0BC-C59A-42F0-82EA-FBA402410073}"/>
              </a:ext>
            </a:extLst>
          </p:cNvPr>
          <p:cNvSpPr txBox="1"/>
          <p:nvPr/>
        </p:nvSpPr>
        <p:spPr>
          <a:xfrm>
            <a:off x="3883474" y="1555825"/>
            <a:ext cx="5040588" cy="2657138"/>
          </a:xfrm>
          <a:prstGeom prst="rect">
            <a:avLst/>
          </a:prstGeom>
          <a:noFill/>
        </p:spPr>
        <p:txBody>
          <a:bodyPr wrap="square" rtlCol="0">
            <a:spAutoFit/>
          </a:bodyPr>
          <a:lstStyle/>
          <a:p>
            <a:pPr>
              <a:lnSpc>
                <a:spcPts val="2000"/>
              </a:lnSpc>
              <a:defRPr/>
            </a:pPr>
            <a:r>
              <a:rPr lang="it-IT" altLang="it-IT" dirty="0">
                <a:latin typeface="Gisha" panose="020B0502040204020203" pitchFamily="34" charset="-79"/>
                <a:cs typeface="Gisha" panose="020B0502040204020203" pitchFamily="34" charset="-79"/>
              </a:rPr>
              <a:t>Le informazioni sui servizi di consulenza in materia di investimenti e di gestione di portafogli dovrebbero comprendere le informazioni sulla valutazione dell’adeguatezza. Per «valutazione dell’adeguatezza» dovrebbe intendersi l’intero processo di raccolta delle informazioni sul cliente nonché la successiva valutazione dell’adeguatezza di un determinato strumento finanziario per tale cliente.</a:t>
            </a:r>
          </a:p>
          <a:p>
            <a:pPr>
              <a:lnSpc>
                <a:spcPts val="2000"/>
              </a:lnSpc>
              <a:defRPr/>
            </a:pPr>
            <a:r>
              <a:rPr lang="it-IT" altLang="it-IT" dirty="0">
                <a:latin typeface="Gisha" panose="020B0502040204020203" pitchFamily="34" charset="-79"/>
                <a:cs typeface="Gisha" panose="020B0502040204020203" pitchFamily="34" charset="-79"/>
              </a:rPr>
              <a:t>(ESMA, Orientamento generale 1, par. 14)</a:t>
            </a:r>
          </a:p>
          <a:p>
            <a:pPr indent="269875">
              <a:lnSpc>
                <a:spcPts val="2000"/>
              </a:lnSpc>
              <a:defRPr/>
            </a:pPr>
            <a:endParaRPr lang="it-IT" altLang="it-IT" dirty="0">
              <a:latin typeface="Gisha" panose="020B0502040204020203" pitchFamily="34" charset="-79"/>
              <a:cs typeface="Gisha" panose="020B0502040204020203" pitchFamily="34" charset="-79"/>
            </a:endParaRPr>
          </a:p>
        </p:txBody>
      </p:sp>
    </p:spTree>
    <p:custDataLst>
      <p:tags r:id="rId1"/>
    </p:custDataLst>
    <p:extLst>
      <p:ext uri="{BB962C8B-B14F-4D97-AF65-F5344CB8AC3E}">
        <p14:creationId xmlns:p14="http://schemas.microsoft.com/office/powerpoint/2010/main" val="178470087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8706AC76-B076-442C-95CF-E34B9055153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4982"/>
          <a:stretch/>
        </p:blipFill>
        <p:spPr>
          <a:xfrm>
            <a:off x="1585" y="-11430"/>
            <a:ext cx="4267564" cy="5154930"/>
          </a:xfrm>
          <a:prstGeom prst="rect">
            <a:avLst/>
          </a:prstGeom>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3">
            <a:extLst>
              <a:ext uri="{FF2B5EF4-FFF2-40B4-BE49-F238E27FC236}">
                <a16:creationId xmlns:a16="http://schemas.microsoft.com/office/drawing/2014/main" id="{2BDFE3A1-4839-454F-82AC-7FFEF99C480C}"/>
              </a:ext>
            </a:extLst>
          </p:cNvPr>
          <p:cNvSpPr/>
          <p:nvPr/>
        </p:nvSpPr>
        <p:spPr>
          <a:xfrm>
            <a:off x="3275439" y="-11943"/>
            <a:ext cx="5886365" cy="263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15">
            <a:extLst>
              <a:ext uri="{FF2B5EF4-FFF2-40B4-BE49-F238E27FC236}">
                <a16:creationId xmlns:a16="http://schemas.microsoft.com/office/drawing/2014/main" id="{FE630332-10B7-4615-9E72-FE4FD5E1FF1A}"/>
              </a:ext>
            </a:extLst>
          </p:cNvPr>
          <p:cNvSpPr/>
          <p:nvPr/>
        </p:nvSpPr>
        <p:spPr>
          <a:xfrm>
            <a:off x="3275440" y="2599886"/>
            <a:ext cx="5868560" cy="2543614"/>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600"/>
              </a:spcAft>
              <a:defRPr/>
            </a:pPr>
            <a:endParaRPr lang="it-IT" altLang="it-IT" dirty="0">
              <a:solidFill>
                <a:schemeClr val="tx1"/>
              </a:solidFill>
              <a:latin typeface="Gisha" panose="020B0502040204020203" pitchFamily="34" charset="-79"/>
              <a:cs typeface="Gisha" panose="020B0502040204020203" pitchFamily="34" charset="-79"/>
            </a:endParaRPr>
          </a:p>
        </p:txBody>
      </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Informazioni ai clienti sulla valutazione dell’adeguatezza 3/5</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3</a:t>
            </a: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0" name="Ovale 29">
            <a:extLst>
              <a:ext uri="{FF2B5EF4-FFF2-40B4-BE49-F238E27FC236}">
                <a16:creationId xmlns:a16="http://schemas.microsoft.com/office/drawing/2014/main" id="{1AE967E7-665F-4FD1-ABF8-7458B9A84DC6}"/>
              </a:ext>
            </a:extLst>
          </p:cNvPr>
          <p:cNvSpPr/>
          <p:nvPr/>
        </p:nvSpPr>
        <p:spPr>
          <a:xfrm>
            <a:off x="31526" y="53722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9" name="Rettangolo 38">
            <a:extLst>
              <a:ext uri="{FF2B5EF4-FFF2-40B4-BE49-F238E27FC236}">
                <a16:creationId xmlns:a16="http://schemas.microsoft.com/office/drawing/2014/main" id="{16FAFEDD-E6FC-405D-A681-D645A8A78EFF}"/>
              </a:ext>
            </a:extLst>
          </p:cNvPr>
          <p:cNvSpPr/>
          <p:nvPr/>
        </p:nvSpPr>
        <p:spPr>
          <a:xfrm>
            <a:off x="-2148168" y="-11944"/>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https://pixabay.com/it/lettura-educazione-istruzione-3048651/</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a:p>
            <a:endParaRPr lang="it-IT" dirty="0">
              <a:latin typeface="Gisha" panose="020B0502040204020203" pitchFamily="34" charset="-79"/>
              <a:cs typeface="Gisha" panose="020B0502040204020203" pitchFamily="34" charset="-79"/>
            </a:endParaRPr>
          </a:p>
        </p:txBody>
      </p:sp>
      <p:sp>
        <p:nvSpPr>
          <p:cNvPr id="22" name="TextBox 18">
            <a:extLst>
              <a:ext uri="{FF2B5EF4-FFF2-40B4-BE49-F238E27FC236}">
                <a16:creationId xmlns:a16="http://schemas.microsoft.com/office/drawing/2014/main" id="{EFCBE997-5260-4861-B58F-860BBE04AC26}"/>
              </a:ext>
            </a:extLst>
          </p:cNvPr>
          <p:cNvSpPr txBox="1"/>
          <p:nvPr/>
        </p:nvSpPr>
        <p:spPr>
          <a:xfrm>
            <a:off x="3429000" y="2730216"/>
            <a:ext cx="5590965" cy="2125005"/>
          </a:xfrm>
          <a:prstGeom prst="rect">
            <a:avLst/>
          </a:prstGeom>
          <a:noFill/>
        </p:spPr>
        <p:txBody>
          <a:bodyPr wrap="square" rtlCol="0">
            <a:spAutoFit/>
          </a:bodyPr>
          <a:lstStyle/>
          <a:p>
            <a:pPr>
              <a:lnSpc>
                <a:spcPts val="2000"/>
              </a:lnSpc>
              <a:defRPr/>
            </a:pPr>
            <a:r>
              <a:rPr lang="it-IT" altLang="it-IT" dirty="0">
                <a:latin typeface="Gisha" panose="020B0502040204020203" pitchFamily="34" charset="-79"/>
                <a:cs typeface="Gisha" panose="020B0502040204020203" pitchFamily="34" charset="-79"/>
              </a:rPr>
              <a:t>Gli intermediari  dovrebbero sottolineare al cliente l’importanza di raccogliere informazioni complete e accurate di modo che possano raccomandare prodotti o servizi adatti. Spetta agli intermediari decidere come informare i loro clienti circa la valutazione dell’adeguatezza; tali informazioni possono essere fornite in formato standardizzato. Il formato utilizzato dovrebbe consentire controlli a posteriori al fine di verificare se le informazioni sono state fornite.</a:t>
            </a:r>
          </a:p>
          <a:p>
            <a:pPr>
              <a:lnSpc>
                <a:spcPts val="2000"/>
              </a:lnSpc>
              <a:defRPr/>
            </a:pPr>
            <a:r>
              <a:rPr lang="it-IT" altLang="it-IT" dirty="0">
                <a:latin typeface="Gisha" panose="020B0502040204020203" pitchFamily="34" charset="-79"/>
                <a:cs typeface="Gisha" panose="020B0502040204020203" pitchFamily="34" charset="-79"/>
              </a:rPr>
              <a:t>(ESMA, Orientamento generale 1, par. 15)</a:t>
            </a:r>
          </a:p>
        </p:txBody>
      </p:sp>
      <p:sp>
        <p:nvSpPr>
          <p:cNvPr id="21" name="TextBox 18">
            <a:extLst>
              <a:ext uri="{FF2B5EF4-FFF2-40B4-BE49-F238E27FC236}">
                <a16:creationId xmlns:a16="http://schemas.microsoft.com/office/drawing/2014/main" id="{B7B2E700-1150-4109-A13E-067DCEEA8FBA}"/>
              </a:ext>
            </a:extLst>
          </p:cNvPr>
          <p:cNvSpPr txBox="1"/>
          <p:nvPr/>
        </p:nvSpPr>
        <p:spPr>
          <a:xfrm>
            <a:off x="3415540" y="953419"/>
            <a:ext cx="5683474" cy="1374735"/>
          </a:xfrm>
          <a:prstGeom prst="rect">
            <a:avLst/>
          </a:prstGeom>
          <a:noFill/>
        </p:spPr>
        <p:txBody>
          <a:bodyPr wrap="square" rtlCol="0">
            <a:spAutoFit/>
          </a:bodyPr>
          <a:lstStyle/>
          <a:p>
            <a:pPr>
              <a:lnSpc>
                <a:spcPts val="2000"/>
              </a:lnSpc>
              <a:defRPr/>
            </a:pPr>
            <a:r>
              <a:rPr lang="it-IT" altLang="it-IT" dirty="0">
                <a:latin typeface="Gisha" panose="020B0502040204020203" pitchFamily="34" charset="-79"/>
                <a:cs typeface="Gisha" panose="020B0502040204020203" pitchFamily="34" charset="-79"/>
              </a:rPr>
              <a:t>Le informazioni sulla valutazione dell’adeguatezza dovrebbero aiutare i clienti a comprendere lo scopo della disciplina e incoraggiarli a fornire informazioni accurate e sufficienti in merito alle loro conoscenze, esperienze, situazione finanziaria e obiettivi di investimento. </a:t>
            </a:r>
          </a:p>
        </p:txBody>
      </p:sp>
      <p:sp>
        <p:nvSpPr>
          <p:cNvPr id="20" name="Ovale 19">
            <a:extLst>
              <a:ext uri="{FF2B5EF4-FFF2-40B4-BE49-F238E27FC236}">
                <a16:creationId xmlns:a16="http://schemas.microsoft.com/office/drawing/2014/main" id="{C94A9D3D-1B8D-49CB-937E-E03530C12FA6}"/>
              </a:ext>
            </a:extLst>
          </p:cNvPr>
          <p:cNvSpPr/>
          <p:nvPr/>
        </p:nvSpPr>
        <p:spPr>
          <a:xfrm>
            <a:off x="3274168" y="51386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23" name="Ovale 22">
            <a:extLst>
              <a:ext uri="{FF2B5EF4-FFF2-40B4-BE49-F238E27FC236}">
                <a16:creationId xmlns:a16="http://schemas.microsoft.com/office/drawing/2014/main" id="{89AF3291-E65F-4F3E-82B9-462F9A6CDBA8}"/>
              </a:ext>
            </a:extLst>
          </p:cNvPr>
          <p:cNvSpPr/>
          <p:nvPr/>
        </p:nvSpPr>
        <p:spPr>
          <a:xfrm>
            <a:off x="3274169" y="2599886"/>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a:t>
            </a:r>
          </a:p>
        </p:txBody>
      </p:sp>
    </p:spTree>
    <p:custDataLst>
      <p:tags r:id="rId1"/>
    </p:custDataLst>
    <p:extLst>
      <p:ext uri="{BB962C8B-B14F-4D97-AF65-F5344CB8AC3E}">
        <p14:creationId xmlns:p14="http://schemas.microsoft.com/office/powerpoint/2010/main" val="1632977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98503D61-D429-4E69-8050-52C49063B5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898"/>
          <a:stretch/>
        </p:blipFill>
        <p:spPr>
          <a:xfrm>
            <a:off x="2120" y="-11876"/>
            <a:ext cx="4048059" cy="5155375"/>
          </a:xfrm>
          <a:prstGeom prst="rect">
            <a:avLst/>
          </a:prstGeom>
        </p:spPr>
      </p:pic>
      <p:sp>
        <p:nvSpPr>
          <p:cNvPr id="17" name="Rectangle 16"/>
          <p:cNvSpPr/>
          <p:nvPr/>
        </p:nvSpPr>
        <p:spPr>
          <a:xfrm>
            <a:off x="6299199" y="2571752"/>
            <a:ext cx="2846070" cy="25511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3">
            <a:extLst>
              <a:ext uri="{FF2B5EF4-FFF2-40B4-BE49-F238E27FC236}">
                <a16:creationId xmlns:a16="http://schemas.microsoft.com/office/drawing/2014/main" id="{2BDFE3A1-4839-454F-82AC-7FFEF99C480C}"/>
              </a:ext>
            </a:extLst>
          </p:cNvPr>
          <p:cNvSpPr/>
          <p:nvPr/>
        </p:nvSpPr>
        <p:spPr>
          <a:xfrm>
            <a:off x="3440603" y="-12899"/>
            <a:ext cx="5692139" cy="515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Informazioni ai clienti sulla valutazione dell’adeguatezza 4/5</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4</a:t>
            </a:r>
          </a:p>
        </p:txBody>
      </p:sp>
      <p:sp>
        <p:nvSpPr>
          <p:cNvPr id="39" name="Rettangolo 38">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https://pixabay.com/it/metro-a-nastro-a-rulli-metro-a-nastro-2157306/</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25" name="Ovale 24">
            <a:extLst>
              <a:ext uri="{FF2B5EF4-FFF2-40B4-BE49-F238E27FC236}">
                <a16:creationId xmlns:a16="http://schemas.microsoft.com/office/drawing/2014/main" id="{1AE967E7-665F-4FD1-ABF8-7458B9A84DC6}"/>
              </a:ext>
            </a:extLst>
          </p:cNvPr>
          <p:cNvSpPr/>
          <p:nvPr/>
        </p:nvSpPr>
        <p:spPr>
          <a:xfrm>
            <a:off x="0" y="497194"/>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18" name="Ovale 17">
            <a:extLst>
              <a:ext uri="{FF2B5EF4-FFF2-40B4-BE49-F238E27FC236}">
                <a16:creationId xmlns:a16="http://schemas.microsoft.com/office/drawing/2014/main" id="{35C11A15-4910-45BE-B923-82A9F10F7695}"/>
              </a:ext>
            </a:extLst>
          </p:cNvPr>
          <p:cNvSpPr/>
          <p:nvPr/>
        </p:nvSpPr>
        <p:spPr>
          <a:xfrm>
            <a:off x="3537224" y="520902"/>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9" name="TextBox 18">
            <a:extLst>
              <a:ext uri="{FF2B5EF4-FFF2-40B4-BE49-F238E27FC236}">
                <a16:creationId xmlns:a16="http://schemas.microsoft.com/office/drawing/2014/main" id="{E179C0BC-C59A-42F0-82EA-FBA402410073}"/>
              </a:ext>
            </a:extLst>
          </p:cNvPr>
          <p:cNvSpPr txBox="1"/>
          <p:nvPr/>
        </p:nvSpPr>
        <p:spPr>
          <a:xfrm>
            <a:off x="3699599" y="1083279"/>
            <a:ext cx="5433143" cy="3663888"/>
          </a:xfrm>
          <a:prstGeom prst="rect">
            <a:avLst/>
          </a:prstGeom>
          <a:noFill/>
        </p:spPr>
        <p:txBody>
          <a:bodyPr wrap="square" rtlCol="0">
            <a:spAutoFit/>
          </a:bodyPr>
          <a:lstStyle/>
          <a:p>
            <a:pPr>
              <a:lnSpc>
                <a:spcPts val="2000"/>
              </a:lnSpc>
              <a:defRPr/>
            </a:pPr>
            <a:r>
              <a:rPr lang="it-IT" altLang="it-IT" dirty="0">
                <a:latin typeface="Gisha" panose="020B0502040204020203" pitchFamily="34" charset="-79"/>
                <a:cs typeface="Gisha" panose="020B0502040204020203" pitchFamily="34" charset="-79"/>
              </a:rPr>
              <a:t>Gli intermediari dovrebbero adottare alcune misure per garantire che il cliente comprenda il concetto di rischio di investimento nonché il rapporto tra il rischio e il rendimento degli investimenti. Per consentire al cliente di comprendere il rischio di investimento, le imprese dovrebbero valutare l’utilizzo di esempi indicativi e comprensibili dei livelli di perdita che potrebbero sorgere a seconda del livello di rischio assunto, oltre a valutare la risposta del cliente a tali scenari. Il cliente dovrebbe essere informato del fatto che lo scopo di tali esempi, e la sua risposta a essi, è quello di contribuire a determinare l’atteggiamento del cliente nei confronti del rischio (il profilo di rischio) e, di conseguenza, i tipi di strumenti finanziari (e i rischi connessi) adeguati.</a:t>
            </a:r>
          </a:p>
          <a:p>
            <a:pPr>
              <a:lnSpc>
                <a:spcPts val="2000"/>
              </a:lnSpc>
              <a:defRPr/>
            </a:pPr>
            <a:r>
              <a:rPr lang="it-IT" altLang="it-IT" dirty="0">
                <a:latin typeface="Gisha" panose="020B0502040204020203" pitchFamily="34" charset="-79"/>
                <a:cs typeface="Gisha" panose="020B0502040204020203" pitchFamily="34" charset="-79"/>
              </a:rPr>
              <a:t>(ESMA, Orientamento generale 1, par. 16)</a:t>
            </a:r>
          </a:p>
          <a:p>
            <a:pPr indent="269875">
              <a:lnSpc>
                <a:spcPts val="2000"/>
              </a:lnSpc>
              <a:defRPr/>
            </a:pPr>
            <a:endParaRPr lang="it-IT" altLang="it-IT" dirty="0">
              <a:latin typeface="Gisha" panose="020B0502040204020203" pitchFamily="34" charset="-79"/>
              <a:cs typeface="Gisha" panose="020B0502040204020203" pitchFamily="34" charset="-79"/>
            </a:endParaRPr>
          </a:p>
        </p:txBody>
      </p:sp>
    </p:spTree>
    <p:custDataLst>
      <p:tags r:id="rId1"/>
    </p:custDataLst>
    <p:extLst>
      <p:ext uri="{BB962C8B-B14F-4D97-AF65-F5344CB8AC3E}">
        <p14:creationId xmlns:p14="http://schemas.microsoft.com/office/powerpoint/2010/main" val="31018785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579B7950-0111-4EF3-B6DD-F80AE648F9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740"/>
          <a:stretch/>
        </p:blipFill>
        <p:spPr>
          <a:xfrm>
            <a:off x="0" y="2038"/>
            <a:ext cx="5418629" cy="5141462"/>
          </a:xfrm>
          <a:prstGeom prst="rect">
            <a:avLst/>
          </a:prstGeom>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3">
            <a:extLst>
              <a:ext uri="{FF2B5EF4-FFF2-40B4-BE49-F238E27FC236}">
                <a16:creationId xmlns:a16="http://schemas.microsoft.com/office/drawing/2014/main" id="{2BDFE3A1-4839-454F-82AC-7FFEF99C480C}"/>
              </a:ext>
            </a:extLst>
          </p:cNvPr>
          <p:cNvSpPr/>
          <p:nvPr/>
        </p:nvSpPr>
        <p:spPr>
          <a:xfrm>
            <a:off x="3275439" y="-11943"/>
            <a:ext cx="5886365" cy="263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15">
            <a:extLst>
              <a:ext uri="{FF2B5EF4-FFF2-40B4-BE49-F238E27FC236}">
                <a16:creationId xmlns:a16="http://schemas.microsoft.com/office/drawing/2014/main" id="{FE630332-10B7-4615-9E72-FE4FD5E1FF1A}"/>
              </a:ext>
            </a:extLst>
          </p:cNvPr>
          <p:cNvSpPr/>
          <p:nvPr/>
        </p:nvSpPr>
        <p:spPr>
          <a:xfrm>
            <a:off x="3275440" y="2599886"/>
            <a:ext cx="5868560" cy="2543614"/>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600"/>
              </a:spcAft>
              <a:defRPr/>
            </a:pPr>
            <a:endParaRPr lang="it-IT" altLang="it-IT" dirty="0">
              <a:solidFill>
                <a:schemeClr val="tx1"/>
              </a:solidFill>
              <a:latin typeface="Gisha" panose="020B0502040204020203" pitchFamily="34" charset="-79"/>
              <a:cs typeface="Gisha" panose="020B0502040204020203" pitchFamily="34" charset="-79"/>
            </a:endParaRPr>
          </a:p>
        </p:txBody>
      </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Informazioni ai clienti sulla valutazione dell’adeguatezza 5/5</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5</a:t>
            </a: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0" name="Ovale 29">
            <a:extLst>
              <a:ext uri="{FF2B5EF4-FFF2-40B4-BE49-F238E27FC236}">
                <a16:creationId xmlns:a16="http://schemas.microsoft.com/office/drawing/2014/main" id="{1AE967E7-665F-4FD1-ABF8-7458B9A84DC6}"/>
              </a:ext>
            </a:extLst>
          </p:cNvPr>
          <p:cNvSpPr/>
          <p:nvPr/>
        </p:nvSpPr>
        <p:spPr>
          <a:xfrm>
            <a:off x="31526" y="53722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9" name="Rettangolo 38">
            <a:extLst>
              <a:ext uri="{FF2B5EF4-FFF2-40B4-BE49-F238E27FC236}">
                <a16:creationId xmlns:a16="http://schemas.microsoft.com/office/drawing/2014/main" id="{16FAFEDD-E6FC-405D-A681-D645A8A78EFF}"/>
              </a:ext>
            </a:extLst>
          </p:cNvPr>
          <p:cNvSpPr/>
          <p:nvPr/>
        </p:nvSpPr>
        <p:spPr>
          <a:xfrm>
            <a:off x="-2148168" y="-11944"/>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https://pixabay.com/it/raubadler-savannenadler-adler-bird-2749590/</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a:p>
            <a:endParaRPr lang="it-IT" dirty="0">
              <a:latin typeface="Gisha" panose="020B0502040204020203" pitchFamily="34" charset="-79"/>
              <a:cs typeface="Gisha" panose="020B0502040204020203" pitchFamily="34" charset="-79"/>
            </a:endParaRPr>
          </a:p>
        </p:txBody>
      </p:sp>
      <p:sp>
        <p:nvSpPr>
          <p:cNvPr id="22" name="TextBox 18">
            <a:extLst>
              <a:ext uri="{FF2B5EF4-FFF2-40B4-BE49-F238E27FC236}">
                <a16:creationId xmlns:a16="http://schemas.microsoft.com/office/drawing/2014/main" id="{EFCBE997-5260-4861-B58F-860BBE04AC26}"/>
              </a:ext>
            </a:extLst>
          </p:cNvPr>
          <p:cNvSpPr txBox="1"/>
          <p:nvPr/>
        </p:nvSpPr>
        <p:spPr>
          <a:xfrm>
            <a:off x="3485115" y="3282451"/>
            <a:ext cx="5590965" cy="1252972"/>
          </a:xfrm>
          <a:prstGeom prst="rect">
            <a:avLst/>
          </a:prstGeom>
          <a:noFill/>
        </p:spPr>
        <p:txBody>
          <a:bodyPr wrap="square" rtlCol="0">
            <a:spAutoFit/>
          </a:bodyPr>
          <a:lstStyle/>
          <a:p>
            <a:pPr>
              <a:lnSpc>
                <a:spcPts val="2000"/>
              </a:lnSpc>
              <a:spcAft>
                <a:spcPts val="600"/>
              </a:spcAft>
              <a:defRPr/>
            </a:pPr>
            <a:r>
              <a:rPr lang="it-IT" altLang="it-IT" dirty="0">
                <a:latin typeface="Gisha" panose="020B0502040204020203" pitchFamily="34" charset="-79"/>
                <a:cs typeface="Gisha" panose="020B0502040204020203" pitchFamily="34" charset="-79"/>
              </a:rPr>
              <a:t>Necessità per gli intermediari di adottare (e aggiornare) le procedure più idonee alla corretta rilevazione delle:  </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caratteristiche degli strumenti finanziari trattati;</a:t>
            </a:r>
          </a:p>
          <a:p>
            <a:pPr marL="285750" indent="-285750">
              <a:lnSpc>
                <a:spcPts val="2000"/>
              </a:lnSpc>
              <a:spcAft>
                <a:spcPts val="600"/>
              </a:spcAft>
              <a:buFont typeface="Wingdings" panose="05000000000000000000" pitchFamily="2" charset="2"/>
              <a:buChar char="ü"/>
              <a:defRPr/>
            </a:pPr>
            <a:r>
              <a:rPr lang="it-IT" altLang="it-IT" dirty="0">
                <a:latin typeface="Gisha" panose="020B0502040204020203" pitchFamily="34" charset="-79"/>
                <a:cs typeface="Gisha" panose="020B0502040204020203" pitchFamily="34" charset="-79"/>
              </a:rPr>
              <a:t>caratteristiche della clientela servita.</a:t>
            </a:r>
          </a:p>
        </p:txBody>
      </p:sp>
      <p:sp>
        <p:nvSpPr>
          <p:cNvPr id="21" name="TextBox 18">
            <a:extLst>
              <a:ext uri="{FF2B5EF4-FFF2-40B4-BE49-F238E27FC236}">
                <a16:creationId xmlns:a16="http://schemas.microsoft.com/office/drawing/2014/main" id="{B7B2E700-1150-4109-A13E-067DCEEA8FBA}"/>
              </a:ext>
            </a:extLst>
          </p:cNvPr>
          <p:cNvSpPr txBox="1"/>
          <p:nvPr/>
        </p:nvSpPr>
        <p:spPr>
          <a:xfrm>
            <a:off x="3367983" y="953419"/>
            <a:ext cx="5683474" cy="1374735"/>
          </a:xfrm>
          <a:prstGeom prst="rect">
            <a:avLst/>
          </a:prstGeom>
          <a:noFill/>
        </p:spPr>
        <p:txBody>
          <a:bodyPr wrap="square" rtlCol="0">
            <a:spAutoFit/>
          </a:bodyPr>
          <a:lstStyle/>
          <a:p>
            <a:pPr>
              <a:lnSpc>
                <a:spcPts val="2000"/>
              </a:lnSpc>
              <a:defRPr/>
            </a:pPr>
            <a:r>
              <a:rPr lang="it-IT" altLang="it-IT" dirty="0">
                <a:latin typeface="Gisha" panose="020B0502040204020203" pitchFamily="34" charset="-79"/>
                <a:cs typeface="Gisha" panose="020B0502040204020203" pitchFamily="34" charset="-79"/>
              </a:rPr>
              <a:t>La valutazione di adeguatezza rientra nella responsabilità dell’impresa di investimento [la quale] dovrebbe evitare di dare l’impressione che sia il cliente a decidere l’adeguatezza dell’investimento o a stabilire gli strumenti finanziari adeguati al suo profilo di rischio. </a:t>
            </a:r>
          </a:p>
          <a:p>
            <a:pPr>
              <a:lnSpc>
                <a:spcPts val="2000"/>
              </a:lnSpc>
              <a:defRPr/>
            </a:pPr>
            <a:r>
              <a:rPr lang="it-IT" altLang="it-IT" dirty="0">
                <a:latin typeface="Gisha" panose="020B0502040204020203" pitchFamily="34" charset="-79"/>
                <a:cs typeface="Gisha" panose="020B0502040204020203" pitchFamily="34" charset="-79"/>
              </a:rPr>
              <a:t>(ESMA, Orientamento generale 1, par. 17)</a:t>
            </a:r>
          </a:p>
        </p:txBody>
      </p:sp>
      <p:sp>
        <p:nvSpPr>
          <p:cNvPr id="20" name="Ovale 19">
            <a:extLst>
              <a:ext uri="{FF2B5EF4-FFF2-40B4-BE49-F238E27FC236}">
                <a16:creationId xmlns:a16="http://schemas.microsoft.com/office/drawing/2014/main" id="{C94A9D3D-1B8D-49CB-937E-E03530C12FA6}"/>
              </a:ext>
            </a:extLst>
          </p:cNvPr>
          <p:cNvSpPr/>
          <p:nvPr/>
        </p:nvSpPr>
        <p:spPr>
          <a:xfrm>
            <a:off x="3274168" y="51386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23" name="Ovale 22">
            <a:extLst>
              <a:ext uri="{FF2B5EF4-FFF2-40B4-BE49-F238E27FC236}">
                <a16:creationId xmlns:a16="http://schemas.microsoft.com/office/drawing/2014/main" id="{89AF3291-E65F-4F3E-82B9-462F9A6CDBA8}"/>
              </a:ext>
            </a:extLst>
          </p:cNvPr>
          <p:cNvSpPr/>
          <p:nvPr/>
        </p:nvSpPr>
        <p:spPr>
          <a:xfrm>
            <a:off x="3274169" y="2599886"/>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a:t>
            </a:r>
          </a:p>
        </p:txBody>
      </p:sp>
      <p:sp>
        <p:nvSpPr>
          <p:cNvPr id="2" name="Freccia in giù 1">
            <a:extLst>
              <a:ext uri="{FF2B5EF4-FFF2-40B4-BE49-F238E27FC236}">
                <a16:creationId xmlns:a16="http://schemas.microsoft.com/office/drawing/2014/main" id="{A16223DC-2CCE-4025-812E-46834AC3D40C}"/>
              </a:ext>
            </a:extLst>
          </p:cNvPr>
          <p:cNvSpPr/>
          <p:nvPr/>
        </p:nvSpPr>
        <p:spPr>
          <a:xfrm>
            <a:off x="6012237" y="2435620"/>
            <a:ext cx="308362" cy="563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5CE63B7A-08A5-450D-9237-343359DB9611}"/>
              </a:ext>
            </a:extLst>
          </p:cNvPr>
          <p:cNvSpPr/>
          <p:nvPr/>
        </p:nvSpPr>
        <p:spPr>
          <a:xfrm>
            <a:off x="6299988" y="23001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4</a:t>
            </a:r>
          </a:p>
        </p:txBody>
      </p:sp>
    </p:spTree>
    <p:custDataLst>
      <p:tags r:id="rId1"/>
    </p:custDataLst>
    <p:extLst>
      <p:ext uri="{BB962C8B-B14F-4D97-AF65-F5344CB8AC3E}">
        <p14:creationId xmlns:p14="http://schemas.microsoft.com/office/powerpoint/2010/main" val="193938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5A7E6B33-10DF-42E0-A826-AFF4CB0F118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020"/>
          <a:stretch/>
        </p:blipFill>
        <p:spPr>
          <a:xfrm>
            <a:off x="16489" y="-11430"/>
            <a:ext cx="4869835" cy="5154930"/>
          </a:xfrm>
          <a:prstGeom prst="rect">
            <a:avLst/>
          </a:prstGeom>
        </p:spPr>
      </p:pic>
      <p:sp>
        <p:nvSpPr>
          <p:cNvPr id="14" name="Rectangle 13"/>
          <p:cNvSpPr/>
          <p:nvPr/>
        </p:nvSpPr>
        <p:spPr>
          <a:xfrm>
            <a:off x="3429000" y="0"/>
            <a:ext cx="2846070" cy="2551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3">
            <a:extLst>
              <a:ext uri="{FF2B5EF4-FFF2-40B4-BE49-F238E27FC236}">
                <a16:creationId xmlns:a16="http://schemas.microsoft.com/office/drawing/2014/main" id="{2BDFE3A1-4839-454F-82AC-7FFEF99C480C}"/>
              </a:ext>
            </a:extLst>
          </p:cNvPr>
          <p:cNvSpPr/>
          <p:nvPr/>
        </p:nvSpPr>
        <p:spPr>
          <a:xfrm>
            <a:off x="3275439" y="-11943"/>
            <a:ext cx="5886365" cy="26346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15">
            <a:extLst>
              <a:ext uri="{FF2B5EF4-FFF2-40B4-BE49-F238E27FC236}">
                <a16:creationId xmlns:a16="http://schemas.microsoft.com/office/drawing/2014/main" id="{FE630332-10B7-4615-9E72-FE4FD5E1FF1A}"/>
              </a:ext>
            </a:extLst>
          </p:cNvPr>
          <p:cNvSpPr/>
          <p:nvPr/>
        </p:nvSpPr>
        <p:spPr>
          <a:xfrm>
            <a:off x="3275440" y="2599886"/>
            <a:ext cx="5868560" cy="2543614"/>
          </a:xfrm>
          <a:prstGeom prst="rect">
            <a:avLst/>
          </a:prstGeom>
          <a:solidFill>
            <a:srgbClr val="E5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spcAft>
                <a:spcPts val="600"/>
              </a:spcAft>
              <a:defRPr/>
            </a:pPr>
            <a:endParaRPr lang="it-IT" altLang="it-IT" dirty="0">
              <a:solidFill>
                <a:schemeClr val="tx1"/>
              </a:solidFill>
              <a:latin typeface="Gisha" panose="020B0502040204020203" pitchFamily="34" charset="-79"/>
              <a:cs typeface="Gisha" panose="020B0502040204020203" pitchFamily="34" charset="-79"/>
            </a:endParaRPr>
          </a:p>
        </p:txBody>
      </p:sp>
      <p:grpSp>
        <p:nvGrpSpPr>
          <p:cNvPr id="4" name="Gruppo 38"/>
          <p:cNvGrpSpPr/>
          <p:nvPr/>
        </p:nvGrpSpPr>
        <p:grpSpPr>
          <a:xfrm>
            <a:off x="1270" y="-11944"/>
            <a:ext cx="9143999" cy="516988"/>
            <a:chOff x="0" y="0"/>
            <a:chExt cx="12191999" cy="689317"/>
          </a:xfrm>
        </p:grpSpPr>
        <p:sp>
          <p:nvSpPr>
            <p:cNvPr id="40" name="Rectangle 4"/>
            <p:cNvSpPr/>
            <p:nvPr/>
          </p:nvSpPr>
          <p:spPr>
            <a:xfrm>
              <a:off x="0" y="0"/>
              <a:ext cx="12191999" cy="689317"/>
            </a:xfrm>
            <a:prstGeom prst="rect">
              <a:avLst/>
            </a:prstGeom>
            <a:solidFill>
              <a:srgbClr val="FF33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Connettore 1 40"/>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1 41"/>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Connettore 1 42"/>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 name="CasellaDiTesto 32">
            <a:extLst>
              <a:ext uri="{FF2B5EF4-FFF2-40B4-BE49-F238E27FC236}">
                <a16:creationId xmlns:a16="http://schemas.microsoft.com/office/drawing/2014/main" id="{C0A0A019-4101-405A-A9E2-D888CCBC06AA}"/>
              </a:ext>
            </a:extLst>
          </p:cNvPr>
          <p:cNvSpPr txBox="1"/>
          <p:nvPr/>
        </p:nvSpPr>
        <p:spPr>
          <a:xfrm>
            <a:off x="570752" y="62759"/>
            <a:ext cx="8396786"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Processo di classificazione degli strumenti finanziari</a:t>
            </a:r>
          </a:p>
        </p:txBody>
      </p:sp>
      <p:sp>
        <p:nvSpPr>
          <p:cNvPr id="34" name="CasellaDiTesto 33">
            <a:extLst>
              <a:ext uri="{FF2B5EF4-FFF2-40B4-BE49-F238E27FC236}">
                <a16:creationId xmlns:a16="http://schemas.microsoft.com/office/drawing/2014/main" id="{508C7F20-8995-455E-8C32-800A871E629F}"/>
              </a:ext>
            </a:extLst>
          </p:cNvPr>
          <p:cNvSpPr txBox="1"/>
          <p:nvPr/>
        </p:nvSpPr>
        <p:spPr>
          <a:xfrm>
            <a:off x="8799615" y="59188"/>
            <a:ext cx="552931" cy="307777"/>
          </a:xfrm>
          <a:prstGeom prst="rect">
            <a:avLst/>
          </a:prstGeom>
          <a:noFill/>
        </p:spPr>
        <p:txBody>
          <a:bodyPr wrap="square" rtlCol="0">
            <a:spAutoFit/>
          </a:bodyPr>
          <a:lstStyle/>
          <a:p>
            <a:r>
              <a:rPr lang="it-IT" dirty="0">
                <a:solidFill>
                  <a:schemeClr val="bg1"/>
                </a:solidFill>
              </a:rPr>
              <a:t>6</a:t>
            </a:r>
          </a:p>
        </p:txBody>
      </p:sp>
      <p:sp>
        <p:nvSpPr>
          <p:cNvPr id="31" name="Rettangolo 30"/>
          <p:cNvSpPr/>
          <p:nvPr/>
        </p:nvSpPr>
        <p:spPr>
          <a:xfrm>
            <a:off x="6838113" y="919563"/>
            <a:ext cx="2305887" cy="307777"/>
          </a:xfrm>
          <a:prstGeom prst="rect">
            <a:avLst/>
          </a:prstGeom>
        </p:spPr>
        <p:txBody>
          <a:bodyPr wrap="square">
            <a:spAutoFit/>
          </a:bodyPr>
          <a:lstStyle/>
          <a:p>
            <a:endParaRPr lang="it-IT" dirty="0">
              <a:latin typeface="Gisha" panose="020B0502040204020203" pitchFamily="34" charset="-79"/>
              <a:cs typeface="Gisha" panose="020B0502040204020203" pitchFamily="34" charset="-79"/>
            </a:endParaRPr>
          </a:p>
        </p:txBody>
      </p:sp>
      <p:sp>
        <p:nvSpPr>
          <p:cNvPr id="30" name="Ovale 29">
            <a:extLst>
              <a:ext uri="{FF2B5EF4-FFF2-40B4-BE49-F238E27FC236}">
                <a16:creationId xmlns:a16="http://schemas.microsoft.com/office/drawing/2014/main" id="{1AE967E7-665F-4FD1-ABF8-7458B9A84DC6}"/>
              </a:ext>
            </a:extLst>
          </p:cNvPr>
          <p:cNvSpPr/>
          <p:nvPr/>
        </p:nvSpPr>
        <p:spPr>
          <a:xfrm>
            <a:off x="31526" y="537223"/>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9" name="Rettangolo 38">
            <a:extLst>
              <a:ext uri="{FF2B5EF4-FFF2-40B4-BE49-F238E27FC236}">
                <a16:creationId xmlns:a16="http://schemas.microsoft.com/office/drawing/2014/main" id="{16FAFEDD-E6FC-405D-A681-D645A8A78EFF}"/>
              </a:ext>
            </a:extLst>
          </p:cNvPr>
          <p:cNvSpPr/>
          <p:nvPr/>
        </p:nvSpPr>
        <p:spPr>
          <a:xfrm>
            <a:off x="-2148168" y="-11944"/>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https://pixabay.com/it/strumenti-vintage-1209764/</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a:p>
            <a:endParaRPr lang="it-IT" dirty="0">
              <a:latin typeface="Gisha" panose="020B0502040204020203" pitchFamily="34" charset="-79"/>
              <a:cs typeface="Gisha" panose="020B0502040204020203" pitchFamily="34" charset="-79"/>
            </a:endParaRPr>
          </a:p>
        </p:txBody>
      </p:sp>
      <p:sp>
        <p:nvSpPr>
          <p:cNvPr id="22" name="TextBox 18">
            <a:extLst>
              <a:ext uri="{FF2B5EF4-FFF2-40B4-BE49-F238E27FC236}">
                <a16:creationId xmlns:a16="http://schemas.microsoft.com/office/drawing/2014/main" id="{EFCBE997-5260-4861-B58F-860BBE04AC26}"/>
              </a:ext>
            </a:extLst>
          </p:cNvPr>
          <p:cNvSpPr txBox="1"/>
          <p:nvPr/>
        </p:nvSpPr>
        <p:spPr>
          <a:xfrm>
            <a:off x="3367983" y="3163817"/>
            <a:ext cx="5590965" cy="842603"/>
          </a:xfrm>
          <a:prstGeom prst="rect">
            <a:avLst/>
          </a:prstGeom>
          <a:noFill/>
        </p:spPr>
        <p:txBody>
          <a:bodyPr wrap="square" rtlCol="0">
            <a:spAutoFit/>
          </a:bodyPr>
          <a:lstStyle/>
          <a:p>
            <a:pPr>
              <a:lnSpc>
                <a:spcPts val="2000"/>
              </a:lnSpc>
              <a:spcAft>
                <a:spcPts val="600"/>
              </a:spcAft>
              <a:defRPr/>
            </a:pPr>
            <a:r>
              <a:rPr lang="it-IT" altLang="it-IT" dirty="0">
                <a:latin typeface="Gisha" panose="020B0502040204020203" pitchFamily="34" charset="-79"/>
                <a:cs typeface="Gisha" panose="020B0502040204020203" pitchFamily="34" charset="-79"/>
              </a:rPr>
              <a:t>Necessità per gli intermediari di implementare metodologie che assicurino la comprensione della morfologia degli strumenti finanziari trattati e la corretta valorizzazione delle relative specificità.</a:t>
            </a:r>
          </a:p>
        </p:txBody>
      </p:sp>
      <p:sp>
        <p:nvSpPr>
          <p:cNvPr id="21" name="TextBox 18">
            <a:extLst>
              <a:ext uri="{FF2B5EF4-FFF2-40B4-BE49-F238E27FC236}">
                <a16:creationId xmlns:a16="http://schemas.microsoft.com/office/drawing/2014/main" id="{B7B2E700-1150-4109-A13E-067DCEEA8FBA}"/>
              </a:ext>
            </a:extLst>
          </p:cNvPr>
          <p:cNvSpPr txBox="1"/>
          <p:nvPr/>
        </p:nvSpPr>
        <p:spPr>
          <a:xfrm>
            <a:off x="3367983" y="733449"/>
            <a:ext cx="5683474" cy="1887696"/>
          </a:xfrm>
          <a:prstGeom prst="rect">
            <a:avLst/>
          </a:prstGeom>
          <a:noFill/>
        </p:spPr>
        <p:txBody>
          <a:bodyPr wrap="square" rtlCol="0">
            <a:spAutoFit/>
          </a:bodyPr>
          <a:lstStyle/>
          <a:p>
            <a:pPr>
              <a:lnSpc>
                <a:spcPts val="2000"/>
              </a:lnSpc>
              <a:defRPr/>
            </a:pPr>
            <a:r>
              <a:rPr lang="it-IT" altLang="it-IT" dirty="0">
                <a:latin typeface="Gisha" panose="020B0502040204020203" pitchFamily="34" charset="-79"/>
                <a:cs typeface="Gisha" panose="020B0502040204020203" pitchFamily="34" charset="-79"/>
              </a:rPr>
              <a:t>Gli intermediari sono tenuti a «conoscere i prodotti che offrono [dovendo attuare] politiche e procedure volte a garantire la raccomandazione di investimenti o l’esecuzione di tali investimenti per conto dei clienti, solo se l’impresa comprende le caratteristiche del prodotto o dello strumento in questione». </a:t>
            </a:r>
          </a:p>
          <a:p>
            <a:pPr>
              <a:lnSpc>
                <a:spcPts val="2000"/>
              </a:lnSpc>
              <a:defRPr/>
            </a:pPr>
            <a:r>
              <a:rPr lang="it-IT" altLang="it-IT" dirty="0">
                <a:latin typeface="Gisha" panose="020B0502040204020203" pitchFamily="34" charset="-79"/>
                <a:cs typeface="Gisha" panose="020B0502040204020203" pitchFamily="34" charset="-79"/>
              </a:rPr>
              <a:t>(ESMA, Orientamento generale 2, par. 24)</a:t>
            </a:r>
          </a:p>
          <a:p>
            <a:pPr>
              <a:lnSpc>
                <a:spcPts val="2000"/>
              </a:lnSpc>
              <a:defRPr/>
            </a:pPr>
            <a:endParaRPr lang="it-IT" altLang="it-IT" dirty="0">
              <a:latin typeface="Gisha" panose="020B0502040204020203" pitchFamily="34" charset="-79"/>
              <a:cs typeface="Gisha" panose="020B0502040204020203" pitchFamily="34" charset="-79"/>
            </a:endParaRPr>
          </a:p>
        </p:txBody>
      </p:sp>
      <p:sp>
        <p:nvSpPr>
          <p:cNvPr id="20" name="Ovale 19">
            <a:extLst>
              <a:ext uri="{FF2B5EF4-FFF2-40B4-BE49-F238E27FC236}">
                <a16:creationId xmlns:a16="http://schemas.microsoft.com/office/drawing/2014/main" id="{C94A9D3D-1B8D-49CB-937E-E03530C12FA6}"/>
              </a:ext>
            </a:extLst>
          </p:cNvPr>
          <p:cNvSpPr/>
          <p:nvPr/>
        </p:nvSpPr>
        <p:spPr>
          <a:xfrm>
            <a:off x="3274168" y="51386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23" name="Ovale 22">
            <a:extLst>
              <a:ext uri="{FF2B5EF4-FFF2-40B4-BE49-F238E27FC236}">
                <a16:creationId xmlns:a16="http://schemas.microsoft.com/office/drawing/2014/main" id="{89AF3291-E65F-4F3E-82B9-462F9A6CDBA8}"/>
              </a:ext>
            </a:extLst>
          </p:cNvPr>
          <p:cNvSpPr/>
          <p:nvPr/>
        </p:nvSpPr>
        <p:spPr>
          <a:xfrm>
            <a:off x="3274169" y="2599886"/>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3</a:t>
            </a:r>
          </a:p>
        </p:txBody>
      </p:sp>
      <p:sp>
        <p:nvSpPr>
          <p:cNvPr id="2" name="Freccia in giù 1">
            <a:extLst>
              <a:ext uri="{FF2B5EF4-FFF2-40B4-BE49-F238E27FC236}">
                <a16:creationId xmlns:a16="http://schemas.microsoft.com/office/drawing/2014/main" id="{A16223DC-2CCE-4025-812E-46834AC3D40C}"/>
              </a:ext>
            </a:extLst>
          </p:cNvPr>
          <p:cNvSpPr/>
          <p:nvPr/>
        </p:nvSpPr>
        <p:spPr>
          <a:xfrm>
            <a:off x="6012237" y="2435620"/>
            <a:ext cx="308362" cy="563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Ovale 23">
            <a:extLst>
              <a:ext uri="{FF2B5EF4-FFF2-40B4-BE49-F238E27FC236}">
                <a16:creationId xmlns:a16="http://schemas.microsoft.com/office/drawing/2014/main" id="{A7724E26-80B0-4C71-8CA0-D05EAABB20FC}"/>
              </a:ext>
            </a:extLst>
          </p:cNvPr>
          <p:cNvSpPr/>
          <p:nvPr/>
        </p:nvSpPr>
        <p:spPr>
          <a:xfrm>
            <a:off x="6299988" y="23001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4</a:t>
            </a:r>
          </a:p>
        </p:txBody>
      </p:sp>
    </p:spTree>
    <p:custDataLst>
      <p:tags r:id="rId1"/>
    </p:custDataLst>
    <p:extLst>
      <p:ext uri="{BB962C8B-B14F-4D97-AF65-F5344CB8AC3E}">
        <p14:creationId xmlns:p14="http://schemas.microsoft.com/office/powerpoint/2010/main" val="6507124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D083C2E2-427B-4992-B7E9-B2EEEFD127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5879"/>
          <a:stretch/>
        </p:blipFill>
        <p:spPr>
          <a:xfrm>
            <a:off x="-742" y="0"/>
            <a:ext cx="9144742" cy="4320539"/>
          </a:xfrm>
          <a:prstGeom prst="rect">
            <a:avLst/>
          </a:prstGeom>
        </p:spPr>
      </p:pic>
      <p:sp>
        <p:nvSpPr>
          <p:cNvPr id="4" name="Rettangolo 3">
            <a:extLst>
              <a:ext uri="{FF2B5EF4-FFF2-40B4-BE49-F238E27FC236}">
                <a16:creationId xmlns:a16="http://schemas.microsoft.com/office/drawing/2014/main" id="{2A7AE87D-EEE1-4363-96D8-E444F28244B0}"/>
              </a:ext>
            </a:extLst>
          </p:cNvPr>
          <p:cNvSpPr/>
          <p:nvPr/>
        </p:nvSpPr>
        <p:spPr>
          <a:xfrm>
            <a:off x="-21629" y="4075361"/>
            <a:ext cx="9190682" cy="1068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28"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56710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Modalità di acquisizione delle informazioni sulla clientela</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429363" cy="307777"/>
          </a:xfrm>
          <a:prstGeom prst="rect">
            <a:avLst/>
          </a:prstGeom>
          <a:noFill/>
        </p:spPr>
        <p:txBody>
          <a:bodyPr wrap="square" rtlCol="0">
            <a:spAutoFit/>
          </a:bodyPr>
          <a:lstStyle/>
          <a:p>
            <a:r>
              <a:rPr lang="it-IT" dirty="0">
                <a:solidFill>
                  <a:schemeClr val="bg1"/>
                </a:solidFill>
              </a:rPr>
              <a:t>7</a:t>
            </a: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https://pixabay.com/it/business-carta-ufficio-finanza-3239669/</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8" name="Ovale 37">
            <a:extLst>
              <a:ext uri="{FF2B5EF4-FFF2-40B4-BE49-F238E27FC236}">
                <a16:creationId xmlns:a16="http://schemas.microsoft.com/office/drawing/2014/main" id="{FF3BA2CB-58E3-4DFC-8F62-07E565B912E7}"/>
              </a:ext>
            </a:extLst>
          </p:cNvPr>
          <p:cNvSpPr/>
          <p:nvPr/>
        </p:nvSpPr>
        <p:spPr>
          <a:xfrm>
            <a:off x="-1" y="5660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6" name="Ovale 35">
            <a:extLst>
              <a:ext uri="{FF2B5EF4-FFF2-40B4-BE49-F238E27FC236}">
                <a16:creationId xmlns:a16="http://schemas.microsoft.com/office/drawing/2014/main" id="{FF3BA2CB-58E3-4DFC-8F62-07E565B912E7}"/>
              </a:ext>
            </a:extLst>
          </p:cNvPr>
          <p:cNvSpPr/>
          <p:nvPr/>
        </p:nvSpPr>
        <p:spPr>
          <a:xfrm>
            <a:off x="40430" y="38472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5" name="TextBox 10">
            <a:hlinkClick r:id="" action="ppaction://noaction"/>
            <a:extLst>
              <a:ext uri="{FF2B5EF4-FFF2-40B4-BE49-F238E27FC236}">
                <a16:creationId xmlns:a16="http://schemas.microsoft.com/office/drawing/2014/main" id="{2F15BA41-BD55-404D-888B-892CA57566A6}"/>
              </a:ext>
            </a:extLst>
          </p:cNvPr>
          <p:cNvSpPr txBox="1"/>
          <p:nvPr/>
        </p:nvSpPr>
        <p:spPr>
          <a:xfrm>
            <a:off x="73031" y="4060997"/>
            <a:ext cx="9190682" cy="1118255"/>
          </a:xfrm>
          <a:prstGeom prst="rect">
            <a:avLst/>
          </a:prstGeom>
          <a:noFill/>
        </p:spPr>
        <p:txBody>
          <a:bodyPr wrap="square" rtlCol="0">
            <a:spAutoFit/>
          </a:bodyPr>
          <a:lstStyle/>
          <a:p>
            <a:pPr>
              <a:lnSpc>
                <a:spcPts val="2000"/>
              </a:lnSpc>
            </a:pPr>
            <a:r>
              <a:rPr lang="it-IT" altLang="it-IT" dirty="0">
                <a:latin typeface="Gisha" panose="020B0502040204020203" pitchFamily="34" charset="-79"/>
                <a:cs typeface="Gisha" panose="020B0502040204020203" pitchFamily="34" charset="-79"/>
              </a:rPr>
              <a:t>Gli intermediari  «devono applicare politiche e procedure che consentano loro di raccogliere e valutare tutte le informazioni necessarie al fine di effettuare una valutazione dell’adeguatezza per ciascun cliente». Essi, ad esempio, «possono utilizzare questionari compilati dai loro clienti o durante discussioni con loro». </a:t>
            </a:r>
          </a:p>
          <a:p>
            <a:pPr>
              <a:lnSpc>
                <a:spcPts val="2000"/>
              </a:lnSpc>
            </a:pPr>
            <a:r>
              <a:rPr lang="it-IT" altLang="it-IT" dirty="0">
                <a:latin typeface="Gisha" panose="020B0502040204020203" pitchFamily="34" charset="-79"/>
                <a:cs typeface="Gisha" panose="020B0502040204020203" pitchFamily="34" charset="-79"/>
              </a:rPr>
              <a:t>(ESMA, Orientamento n. 2, par. 20) </a:t>
            </a:r>
          </a:p>
        </p:txBody>
      </p:sp>
    </p:spTree>
    <p:custDataLst>
      <p:tags r:id="rId1"/>
    </p:custDataLst>
    <p:extLst>
      <p:ext uri="{BB962C8B-B14F-4D97-AF65-F5344CB8AC3E}">
        <p14:creationId xmlns:p14="http://schemas.microsoft.com/office/powerpoint/2010/main" val="382593942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9D98EAC-FC0C-4C0D-9BC8-64E9C6CCA1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
            <a:ext cx="9143998" cy="5143905"/>
          </a:xfrm>
          <a:prstGeom prst="rect">
            <a:avLst/>
          </a:prstGeom>
        </p:spPr>
      </p:pic>
      <p:sp>
        <p:nvSpPr>
          <p:cNvPr id="4" name="Rettangolo 3">
            <a:extLst>
              <a:ext uri="{FF2B5EF4-FFF2-40B4-BE49-F238E27FC236}">
                <a16:creationId xmlns:a16="http://schemas.microsoft.com/office/drawing/2014/main" id="{2A7AE87D-EEE1-4363-96D8-E444F28244B0}"/>
              </a:ext>
            </a:extLst>
          </p:cNvPr>
          <p:cNvSpPr/>
          <p:nvPr/>
        </p:nvSpPr>
        <p:spPr>
          <a:xfrm>
            <a:off x="-21629" y="4075361"/>
            <a:ext cx="9190682" cy="10681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grpSp>
        <p:nvGrpSpPr>
          <p:cNvPr id="28" name="Gruppo 27"/>
          <p:cNvGrpSpPr/>
          <p:nvPr/>
        </p:nvGrpSpPr>
        <p:grpSpPr>
          <a:xfrm>
            <a:off x="1" y="0"/>
            <a:ext cx="9143999" cy="516988"/>
            <a:chOff x="0" y="0"/>
            <a:chExt cx="12191999" cy="689317"/>
          </a:xfrm>
        </p:grpSpPr>
        <p:sp>
          <p:nvSpPr>
            <p:cNvPr id="29" name="Rectangle 4"/>
            <p:cNvSpPr/>
            <p:nvPr/>
          </p:nvSpPr>
          <p:spPr>
            <a:xfrm>
              <a:off x="0" y="0"/>
              <a:ext cx="12191999" cy="689317"/>
            </a:xfrm>
            <a:prstGeom prst="rect">
              <a:avLst/>
            </a:prstGeom>
            <a:solidFill>
              <a:srgbClr val="FF3300">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ttore 1 29"/>
            <p:cNvCxnSpPr/>
            <p:nvPr/>
          </p:nvCxnSpPr>
          <p:spPr>
            <a:xfrm>
              <a:off x="40341" y="1344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Connettore 1 30"/>
            <p:cNvCxnSpPr/>
            <p:nvPr/>
          </p:nvCxnSpPr>
          <p:spPr>
            <a:xfrm>
              <a:off x="44824" y="28687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Connettore 1 31"/>
            <p:cNvCxnSpPr/>
            <p:nvPr/>
          </p:nvCxnSpPr>
          <p:spPr>
            <a:xfrm>
              <a:off x="44824" y="421340"/>
              <a:ext cx="591671"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CasellaDiTesto 23">
            <a:extLst>
              <a:ext uri="{FF2B5EF4-FFF2-40B4-BE49-F238E27FC236}">
                <a16:creationId xmlns:a16="http://schemas.microsoft.com/office/drawing/2014/main" id="{934FA3BC-888F-45E3-AD4A-72DFC9D800CF}"/>
              </a:ext>
            </a:extLst>
          </p:cNvPr>
          <p:cNvSpPr txBox="1"/>
          <p:nvPr/>
        </p:nvSpPr>
        <p:spPr>
          <a:xfrm>
            <a:off x="567104" y="62759"/>
            <a:ext cx="6596561" cy="346249"/>
          </a:xfrm>
          <a:prstGeom prst="rect">
            <a:avLst/>
          </a:prstGeom>
          <a:noFill/>
        </p:spPr>
        <p:txBody>
          <a:bodyPr wrap="square" lIns="68580" tIns="34290" rIns="68580" bIns="34290" rtlCol="0">
            <a:spAutoFit/>
          </a:bodyPr>
          <a:lstStyle/>
          <a:p>
            <a:r>
              <a:rPr lang="it-IT" sz="1800" b="1" dirty="0">
                <a:solidFill>
                  <a:schemeClr val="bg1"/>
                </a:solidFill>
                <a:latin typeface="Corbel" panose="020B0503020204020204" pitchFamily="34" charset="0"/>
              </a:rPr>
              <a:t>Qualifiche del personale dell’impresa di investimento</a:t>
            </a:r>
          </a:p>
        </p:txBody>
      </p:sp>
      <p:sp>
        <p:nvSpPr>
          <p:cNvPr id="25" name="CasellaDiTesto 24">
            <a:extLst>
              <a:ext uri="{FF2B5EF4-FFF2-40B4-BE49-F238E27FC236}">
                <a16:creationId xmlns:a16="http://schemas.microsoft.com/office/drawing/2014/main" id="{80469FC8-B5D6-4BBE-85C4-42D5E7986638}"/>
              </a:ext>
            </a:extLst>
          </p:cNvPr>
          <p:cNvSpPr txBox="1"/>
          <p:nvPr/>
        </p:nvSpPr>
        <p:spPr>
          <a:xfrm>
            <a:off x="8799616" y="59188"/>
            <a:ext cx="429363" cy="307777"/>
          </a:xfrm>
          <a:prstGeom prst="rect">
            <a:avLst/>
          </a:prstGeom>
          <a:noFill/>
        </p:spPr>
        <p:txBody>
          <a:bodyPr wrap="square" rtlCol="0">
            <a:spAutoFit/>
          </a:bodyPr>
          <a:lstStyle/>
          <a:p>
            <a:r>
              <a:rPr lang="it-IT" dirty="0">
                <a:solidFill>
                  <a:schemeClr val="bg1"/>
                </a:solidFill>
              </a:rPr>
              <a:t>8</a:t>
            </a:r>
          </a:p>
        </p:txBody>
      </p:sp>
      <p:sp>
        <p:nvSpPr>
          <p:cNvPr id="27" name="Rettangolo 26">
            <a:extLst>
              <a:ext uri="{FF2B5EF4-FFF2-40B4-BE49-F238E27FC236}">
                <a16:creationId xmlns:a16="http://schemas.microsoft.com/office/drawing/2014/main" id="{16FAFEDD-E6FC-405D-A681-D645A8A78EFF}"/>
              </a:ext>
            </a:extLst>
          </p:cNvPr>
          <p:cNvSpPr/>
          <p:nvPr/>
        </p:nvSpPr>
        <p:spPr>
          <a:xfrm>
            <a:off x="-2169797" y="0"/>
            <a:ext cx="2148168" cy="2884394"/>
          </a:xfrm>
          <a:prstGeom prst="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r>
              <a:rPr lang="it-IT" b="1" dirty="0">
                <a:latin typeface="Gisha" panose="020B0502040204020203" pitchFamily="34" charset="-79"/>
                <a:cs typeface="Gisha" panose="020B0502040204020203" pitchFamily="34" charset="-79"/>
              </a:rPr>
              <a:t>Note sviluppo</a:t>
            </a:r>
          </a:p>
          <a:p>
            <a:r>
              <a:rPr lang="it-IT" dirty="0">
                <a:latin typeface="Gisha" panose="020B0502040204020203" pitchFamily="34" charset="-79"/>
                <a:cs typeface="Gisha" panose="020B0502040204020203" pitchFamily="34" charset="-79"/>
              </a:rPr>
              <a:t>Immagine</a:t>
            </a:r>
          </a:p>
          <a:p>
            <a:r>
              <a:rPr lang="it-IT" dirty="0">
                <a:latin typeface="Gisha" panose="020B0502040204020203" pitchFamily="34" charset="-79"/>
                <a:cs typeface="Gisha" panose="020B0502040204020203" pitchFamily="34" charset="-79"/>
                <a:hlinkClick r:id="rId5"/>
              </a:rPr>
              <a:t>https://pixabay.com/it/leggere-imparare-scuola-studente-2007119/</a:t>
            </a:r>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r>
              <a:rPr lang="it-IT" dirty="0">
                <a:latin typeface="Gisha" panose="020B0502040204020203" pitchFamily="34" charset="-79"/>
                <a:cs typeface="Gisha" panose="020B0502040204020203" pitchFamily="34" charset="-79"/>
              </a:rPr>
              <a:t>Monomediale</a:t>
            </a:r>
          </a:p>
        </p:txBody>
      </p:sp>
      <p:sp>
        <p:nvSpPr>
          <p:cNvPr id="38" name="Ovale 37">
            <a:extLst>
              <a:ext uri="{FF2B5EF4-FFF2-40B4-BE49-F238E27FC236}">
                <a16:creationId xmlns:a16="http://schemas.microsoft.com/office/drawing/2014/main" id="{FF3BA2CB-58E3-4DFC-8F62-07E565B912E7}"/>
              </a:ext>
            </a:extLst>
          </p:cNvPr>
          <p:cNvSpPr/>
          <p:nvPr/>
        </p:nvSpPr>
        <p:spPr>
          <a:xfrm>
            <a:off x="-1" y="566098"/>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1</a:t>
            </a:r>
          </a:p>
        </p:txBody>
      </p:sp>
      <p:sp>
        <p:nvSpPr>
          <p:cNvPr id="36" name="Ovale 35">
            <a:extLst>
              <a:ext uri="{FF2B5EF4-FFF2-40B4-BE49-F238E27FC236}">
                <a16:creationId xmlns:a16="http://schemas.microsoft.com/office/drawing/2014/main" id="{FF3BA2CB-58E3-4DFC-8F62-07E565B912E7}"/>
              </a:ext>
            </a:extLst>
          </p:cNvPr>
          <p:cNvSpPr/>
          <p:nvPr/>
        </p:nvSpPr>
        <p:spPr>
          <a:xfrm>
            <a:off x="40430" y="3847207"/>
            <a:ext cx="380913" cy="3320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400" dirty="0"/>
              <a:t>2</a:t>
            </a:r>
          </a:p>
        </p:txBody>
      </p:sp>
      <p:sp>
        <p:nvSpPr>
          <p:cNvPr id="15" name="TextBox 10">
            <a:hlinkClick r:id="" action="ppaction://noaction"/>
            <a:extLst>
              <a:ext uri="{FF2B5EF4-FFF2-40B4-BE49-F238E27FC236}">
                <a16:creationId xmlns:a16="http://schemas.microsoft.com/office/drawing/2014/main" id="{2F15BA41-BD55-404D-888B-892CA57566A6}"/>
              </a:ext>
            </a:extLst>
          </p:cNvPr>
          <p:cNvSpPr txBox="1"/>
          <p:nvPr/>
        </p:nvSpPr>
        <p:spPr>
          <a:xfrm>
            <a:off x="30257" y="4185573"/>
            <a:ext cx="9190682" cy="842603"/>
          </a:xfrm>
          <a:prstGeom prst="rect">
            <a:avLst/>
          </a:prstGeom>
          <a:noFill/>
        </p:spPr>
        <p:txBody>
          <a:bodyPr wrap="square" rtlCol="0">
            <a:spAutoFit/>
          </a:bodyPr>
          <a:lstStyle/>
          <a:p>
            <a:pPr>
              <a:lnSpc>
                <a:spcPts val="2000"/>
              </a:lnSpc>
            </a:pPr>
            <a:r>
              <a:rPr lang="it-IT" altLang="it-IT" dirty="0">
                <a:latin typeface="Gisha" panose="020B0502040204020203" pitchFamily="34" charset="-79"/>
                <a:cs typeface="Gisha" panose="020B0502040204020203" pitchFamily="34" charset="-79"/>
              </a:rPr>
              <a:t>Gli intermediari sono tenuti a garantire che il personale coinvolto in aspetti rilevanti del processo di adeguatezza possieda un livello adeguato di conoscenze e competenze.</a:t>
            </a:r>
          </a:p>
          <a:p>
            <a:pPr>
              <a:lnSpc>
                <a:spcPts val="2000"/>
              </a:lnSpc>
            </a:pPr>
            <a:r>
              <a:rPr lang="it-IT" altLang="it-IT" dirty="0">
                <a:latin typeface="Gisha" panose="020B0502040204020203" pitchFamily="34" charset="-79"/>
                <a:cs typeface="Gisha" panose="020B0502040204020203" pitchFamily="34" charset="-79"/>
              </a:rPr>
              <a:t>(ESMA, Orientamento generale 3, par. 25)</a:t>
            </a:r>
          </a:p>
        </p:txBody>
      </p:sp>
    </p:spTree>
    <p:custDataLst>
      <p:tags r:id="rId1"/>
    </p:custDataLst>
    <p:extLst>
      <p:ext uri="{BB962C8B-B14F-4D97-AF65-F5344CB8AC3E}">
        <p14:creationId xmlns:p14="http://schemas.microsoft.com/office/powerpoint/2010/main" val="180115792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SLIDE_COUNT" val="14"/>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PROJECT_OPEN" val="1"/>
  <p:tag name="ARTICULATE_USED_PAGE_ORIENTATION" val="1"/>
  <p:tag name="ARTICULATE_USED_PAGE_SIZE" val="7"/>
</p:tagLst>
</file>

<file path=ppt/tags/tag10.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1.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2.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3.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4.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5.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6.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7.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8.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19.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NAV_LEVEL" val="1"/>
  <p:tag name="ARTICULATE_TOC_EXPANDED" val="True"/>
  <p:tag name="ARTICULATE_SLIDE_PRESENTER_GUID" val="715455a2-66de-4db6-b3c1-057e3f00b5c1"/>
  <p:tag name="ARTICULATE_SLIDE_PAUSE" val="1"/>
  <p:tag name="ARTICULATE_HIDE_SLIDE" val="0"/>
  <p:tag name="ARTICULATE_PLAYER_CONTROL_PREVIOUS" val="False"/>
  <p:tag name="ARTICULATE_PLAYER_CONTROL_NEXT" val="False"/>
  <p:tag name="ARTICULATE_USED_LAYOUT" val="7"/>
</p:tagLst>
</file>

<file path=ppt/tags/tag20.xml><?xml version="1.0" encoding="utf-8"?>
<p:tagLst xmlns:a="http://schemas.openxmlformats.org/drawingml/2006/main" xmlns:r="http://schemas.openxmlformats.org/officeDocument/2006/relationships" xmlns:p="http://schemas.openxmlformats.org/presentationml/2006/main">
  <p:tag name="AUDIO_ID" val="263"/>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SLIDE_THUMBNAIL_REFRESH" val="1"/>
  <p:tag name="ARTICULATE_USED_LAYOUT" val="7"/>
</p:tagLst>
</file>

<file path=ppt/tags/tag21.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2.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3.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5.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6.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7.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28.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3.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4.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5.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6.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7.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8.xml><?xml version="1.0" encoding="utf-8"?>
<p:tagLst xmlns:a="http://schemas.openxmlformats.org/drawingml/2006/main" xmlns:r="http://schemas.openxmlformats.org/officeDocument/2006/relationships" xmlns:p="http://schemas.openxmlformats.org/presentationml/2006/main">
  <p:tag name="AUDIO_ID" val="258"/>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ags/tag9.xml><?xml version="1.0" encoding="utf-8"?>
<p:tagLst xmlns:a="http://schemas.openxmlformats.org/drawingml/2006/main" xmlns:r="http://schemas.openxmlformats.org/officeDocument/2006/relationships" xmlns:p="http://schemas.openxmlformats.org/presentationml/2006/main">
  <p:tag name="AUDIO_ID" val="264"/>
  <p:tag name="ARTICULATE_NAV_LEVEL" val="1"/>
  <p:tag name="ARTICULATE_TOC_EXPANDED" val="True"/>
  <p:tag name="ARTICULATE_SLIDE_PRESENTER_GUID" val="715455a2-66de-4db6-b3c1-057e3f00b5c1"/>
  <p:tag name="ARTICULATE_SLIDE_PAUSE" val="1"/>
  <p:tag name="ARTICULATE_HIDE_SLIDE" val="0"/>
  <p:tag name="ARTICULATE_PLAYER_CONTROL_PREVIOUS" val="True"/>
  <p:tag name="ARTICULATE_PLAYER_CONTROL_NEXT" val="True"/>
  <p:tag name="ARTICULATE_USED_LAYOUT" val="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17013</TotalTime>
  <Words>5434</Words>
  <Application>Microsoft Office PowerPoint</Application>
  <PresentationFormat>Presentazione su schermo (16:9)</PresentationFormat>
  <Paragraphs>473</Paragraphs>
  <Slides>27</Slides>
  <Notes>27</Notes>
  <HiddenSlides>7</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27</vt:i4>
      </vt:variant>
    </vt:vector>
  </HeadingPairs>
  <TitlesOfParts>
    <vt:vector size="37" baseType="lpstr">
      <vt:lpstr>Arial</vt:lpstr>
      <vt:lpstr>Calibri</vt:lpstr>
      <vt:lpstr>Calibri Light</vt:lpstr>
      <vt:lpstr>Corbel</vt:lpstr>
      <vt:lpstr>Gisha</vt:lpstr>
      <vt:lpstr>Lato Light</vt:lpstr>
      <vt:lpstr>Merriweather</vt:lpstr>
      <vt:lpstr>Wingdings</vt:lpstr>
      <vt:lpstr>Wingdings 2</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emessore</cp:lastModifiedBy>
  <cp:revision>1111</cp:revision>
  <dcterms:created xsi:type="dcterms:W3CDTF">2017-06-08T19:59:47Z</dcterms:created>
  <dcterms:modified xsi:type="dcterms:W3CDTF">2020-01-20T12:36:27Z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74FE2410-302F-43A3-9D04-2FBB563A5FD6</vt:lpwstr>
  </property>
  <property fmtid="{D5CDD505-2E9C-101B-9397-08002B2CF9AE}" pid="3" name="ArticulatePath">
    <vt:lpwstr>Hospitality_Template</vt:lpwstr>
  </property>
  <property fmtid="{D5CDD505-2E9C-101B-9397-08002B2CF9AE}" pid="4" name="ArticulateUseProject">
    <vt:lpwstr>1</vt:lpwstr>
  </property>
  <property fmtid="{D5CDD505-2E9C-101B-9397-08002B2CF9AE}" pid="5" name="ArticulateProjectVersion">
    <vt:lpwstr>8</vt:lpwstr>
  </property>
  <property fmtid="{D5CDD505-2E9C-101B-9397-08002B2CF9AE}" pid="6" name="ArticulateProjectFull">
    <vt:lpwstr>\\Mac\Dropbox\Hospitality_Template.ppta</vt:lpwstr>
  </property>
</Properties>
</file>